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43"/>
    <a:srgbClr val="1582C6"/>
    <a:srgbClr val="ED7D31"/>
    <a:srgbClr val="DE4252"/>
    <a:srgbClr val="2683C6"/>
    <a:srgbClr val="3E8853"/>
    <a:srgbClr val="1181C8"/>
    <a:srgbClr val="F3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40" autoAdjust="0"/>
    <p:restoredTop sz="83025" autoAdjust="0"/>
  </p:normalViewPr>
  <p:slideViewPr>
    <p:cSldViewPr snapToGrid="0">
      <p:cViewPr varScale="1">
        <p:scale>
          <a:sx n="87" d="100"/>
          <a:sy n="87" d="100"/>
        </p:scale>
        <p:origin x="1040" y="200"/>
      </p:cViewPr>
      <p:guideLst>
        <p:guide orient="horz" pos="2664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2114" cy="46578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3"/>
            <a:ext cx="2972114" cy="46578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D3EEEDD7-285A-408A-A274-632FFFFD4957}" type="datetimeFigureOut">
              <a:rPr lang="en-US" smtClean="0">
                <a:latin typeface="Century Gothic" panose="020B0502020202020204" pitchFamily="34" charset="0"/>
              </a:rPr>
              <a:t>9/5/17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1"/>
            <a:ext cx="2972114" cy="465779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830621"/>
            <a:ext cx="2972114" cy="465779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02B6C1D7-3091-4139-ACE9-D7E3FAF87434}" type="slidenum">
              <a:rPr lang="en-US" smtClean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01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66434"/>
          </a:xfrm>
          <a:prstGeom prst="rect">
            <a:avLst/>
          </a:prstGeom>
        </p:spPr>
        <p:txBody>
          <a:bodyPr vert="horz" lIns="92305" tIns="46153" rIns="92305" bIns="46153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6434"/>
          </a:xfrm>
          <a:prstGeom prst="rect">
            <a:avLst/>
          </a:prstGeom>
        </p:spPr>
        <p:txBody>
          <a:bodyPr vert="horz" lIns="92305" tIns="46153" rIns="92305" bIns="46153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C0898271-F1CA-4B4D-B60F-9A0F87EF6BFB}" type="datetimeFigureOut">
              <a:rPr lang="en-US" smtClean="0"/>
              <a:pPr/>
              <a:t>9/5/17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5" tIns="46153" rIns="92305" bIns="461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2305" tIns="46153" rIns="92305" bIns="46153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3"/>
          </a:xfrm>
          <a:prstGeom prst="rect">
            <a:avLst/>
          </a:prstGeom>
        </p:spPr>
        <p:txBody>
          <a:bodyPr vert="horz" lIns="92305" tIns="46153" rIns="92305" bIns="46153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305" tIns="46153" rIns="92305" bIns="46153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63109F1-2522-436D-86BF-9F699451C8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7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15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Some will not be available in the 17-18 school year.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3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9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75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Elementary and Middle School, since HS has very few EOCs.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2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62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25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76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1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75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Elementary, MS and HS.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3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08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51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63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82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4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579" indent="-169579" defTabSz="8984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70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036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395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41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566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42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76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1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Domain 1 or 2, unless one of them is F, in which case the highest letter grade possible</a:t>
            </a:r>
            <a:r>
              <a:rPr lang="en-US" baseline="0" dirty="0" smtClean="0"/>
              <a:t> will be 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7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1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60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08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55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97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109F1-2522-436D-86BF-9F699451C8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2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5D33-2F5D-482A-8D2C-D96EBC369FAA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352077"/>
            <a:ext cx="2194560" cy="8788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DE7B-3571-493E-B59E-5C6251657C45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0643-726D-4456-8D36-CCFEE1467656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5D33-2F5D-482A-8D2C-D96EBC369FAA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0237" y="92480"/>
            <a:ext cx="2541815" cy="127861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53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B923-6FF4-4052-9EC9-7B417EEFD796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6C6C-8267-4BE3-B0F4-D9480A2DE01C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10544" y="90429"/>
            <a:ext cx="1481456" cy="7498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9A2B-4EB0-46FC-AB03-C9BD15A0EA3F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ED79-3EEF-46A5-808E-4878CB63217D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E59C-8B42-4EE4-86C6-4A44158355BD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B7A6-DE7B-448E-841C-64C510CE7902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298332"/>
            <a:ext cx="2194560" cy="8788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33BD80-1055-4BEC-AD3B-EF27E0BB641A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33D0-6487-42F0-8AC7-EE68A0B1D811}" type="datetime1">
              <a:rPr lang="en-US" smtClean="0"/>
              <a:t>9/5/17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072E-2125-40D6-847A-9E6B768971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8CDE196E-5BA7-45C9-B960-5542927D9AB7}" type="datetime1">
              <a:rPr lang="en-US" smtClean="0"/>
              <a:pPr/>
              <a:t>9/5/17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fld id="{EA89072E-2125-40D6-847A-9E6B768971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10544" y="82267"/>
            <a:ext cx="148145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4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083" y="3378925"/>
            <a:ext cx="9859928" cy="810649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cs typeface="Arial" pitchFamily="34" charset="0"/>
              </a:rPr>
              <a:t>The Implementation of</a:t>
            </a:r>
            <a:r>
              <a:rPr lang="en-US" sz="4050" dirty="0">
                <a:latin typeface="Century Gothic" panose="020B0502020202020204" pitchFamily="34" charset="0"/>
                <a:cs typeface="Arial" pitchFamily="34" charset="0"/>
              </a:rPr>
              <a:t> House Bill 22</a:t>
            </a:r>
            <a:endParaRPr lang="en-US" sz="30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083" y="4455621"/>
            <a:ext cx="9859928" cy="543099"/>
          </a:xfrm>
        </p:spPr>
        <p:txBody>
          <a:bodyPr/>
          <a:lstStyle/>
          <a:p>
            <a:pPr algn="ctr"/>
            <a:r>
              <a:rPr lang="en-US" cap="small" spc="300" dirty="0"/>
              <a:t>Collaborating to Build a Better accountability system</a:t>
            </a:r>
          </a:p>
        </p:txBody>
      </p:sp>
    </p:spTree>
    <p:extLst>
      <p:ext uri="{BB962C8B-B14F-4D97-AF65-F5344CB8AC3E}">
        <p14:creationId xmlns:p14="http://schemas.microsoft.com/office/powerpoint/2010/main" val="20478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CCMR Indicators for HS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94" y="1270146"/>
            <a:ext cx="52830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College Ready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Meet criteria on AP/IB exams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Meet TSI criteria (SAT/ACT/TSIA) in reading and mathematics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Complete a college prep course offered by a partnership between a district and higher education institution as required from </a:t>
            </a:r>
            <a:r>
              <a:rPr lang="en-US" sz="2000" dirty="0" smtClean="0">
                <a:latin typeface="Century Gothic" panose="020B0502020202020204" pitchFamily="34" charset="0"/>
                <a:cs typeface="Calibri" charset="0"/>
              </a:rPr>
              <a:t>HB5 (ELA &amp; Math)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Complete a course for dual credit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Complete an </a:t>
            </a:r>
            <a:r>
              <a:rPr lang="en-US" sz="2000" dirty="0" err="1">
                <a:latin typeface="Century Gothic" panose="020B0502020202020204" pitchFamily="34" charset="0"/>
                <a:cs typeface="Calibri" charset="0"/>
              </a:rPr>
              <a:t>OnRamps</a:t>
            </a: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cs typeface="Calibri" charset="0"/>
              </a:rPr>
              <a:t>course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Earn an associate’s </a:t>
            </a:r>
            <a:r>
              <a:rPr lang="en-US" sz="2000" dirty="0" smtClean="0">
                <a:latin typeface="Century Gothic" panose="020B0502020202020204" pitchFamily="34" charset="0"/>
                <a:cs typeface="Calibri" charset="0"/>
              </a:rPr>
              <a:t>degree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Meet standards on a composite of indicators indicating college readiness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24926" y="1293885"/>
            <a:ext cx="552038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Career Ready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Earn industry </a:t>
            </a:r>
            <a:r>
              <a:rPr lang="en-US" sz="2000" dirty="0" smtClean="0">
                <a:latin typeface="Century Gothic" panose="020B0502020202020204" pitchFamily="34" charset="0"/>
                <a:cs typeface="Calibri" charset="0"/>
              </a:rPr>
              <a:t>certification (74 available)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Be admitted to post-secondary industry certification program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Military Ready</a:t>
            </a:r>
            <a:endParaRPr lang="en-US" sz="2800" u="sng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  <a:buClr>
                <a:srgbClr val="1582C6"/>
              </a:buClr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Enlist in the United States Armed Forces 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05374BC-E267-48A9-894C-51BDEF7AD38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41DF6C23-A129-45CB-9726-06EC5ECA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10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 Progress: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Growth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F76AD45-BEF1-4B11-8452-0CCB09ACE747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3">
            <a:extLst>
              <a:ext uri="{FF2B5EF4-FFF2-40B4-BE49-F238E27FC236}">
                <a16:creationId xmlns="" xmlns:a16="http://schemas.microsoft.com/office/drawing/2014/main" id="{AFB6D0D6-EC59-45E1-BE5E-717948EF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11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8216E42-BEDE-4756-9A4B-CD98A7A5C638}"/>
              </a:ext>
            </a:extLst>
          </p:cNvPr>
          <p:cNvSpPr/>
          <p:nvPr/>
        </p:nvSpPr>
        <p:spPr>
          <a:xfrm>
            <a:off x="3358533" y="1273943"/>
            <a:ext cx="3182912" cy="4909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3002DA80-400A-48E9-B4F4-45FB3CB6585A}"/>
              </a:ext>
            </a:extLst>
          </p:cNvPr>
          <p:cNvSpPr/>
          <p:nvPr/>
        </p:nvSpPr>
        <p:spPr>
          <a:xfrm>
            <a:off x="3993893" y="4191000"/>
            <a:ext cx="1912189" cy="1218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 Progress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D92ED8EA-AF58-417F-8175-422F2787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707" y="1620138"/>
            <a:ext cx="2190559" cy="2286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A74EA7E0-216A-4AE1-87EB-E54F74CE8BFF}"/>
              </a:ext>
            </a:extLst>
          </p:cNvPr>
          <p:cNvSpPr/>
          <p:nvPr/>
        </p:nvSpPr>
        <p:spPr>
          <a:xfrm>
            <a:off x="7156890" y="2039306"/>
            <a:ext cx="1900212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180D98B1-BF0C-476B-BA87-57813DC08C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465" y="2456748"/>
            <a:ext cx="1000279" cy="104997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727B7690-5CDC-4628-AF32-0EFF7E3036BD}"/>
              </a:ext>
            </a:extLst>
          </p:cNvPr>
          <p:cNvSpPr/>
          <p:nvPr/>
        </p:nvSpPr>
        <p:spPr>
          <a:xfrm>
            <a:off x="7335277" y="3640694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The Gaps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DD60DB85-F9BC-4AB0-B581-FAB637B344EB}"/>
              </a:ext>
            </a:extLst>
          </p:cNvPr>
          <p:cNvSpPr/>
          <p:nvPr/>
        </p:nvSpPr>
        <p:spPr>
          <a:xfrm>
            <a:off x="831739" y="2039306"/>
            <a:ext cx="1911350" cy="29479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9B99D424-4E24-4D67-A4D4-0571552B46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63" y="2456748"/>
            <a:ext cx="943731" cy="984849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F134676B-E856-4A3B-965C-17DF1FC2BD79}"/>
              </a:ext>
            </a:extLst>
          </p:cNvPr>
          <p:cNvSpPr/>
          <p:nvPr/>
        </p:nvSpPr>
        <p:spPr>
          <a:xfrm>
            <a:off x="1011172" y="3640695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2071531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 Progress: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Two Aspects to Progress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4105515" y="1494688"/>
            <a:ext cx="0" cy="358726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62016" y="2607609"/>
            <a:ext cx="2286000" cy="228600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268967" y="2567357"/>
            <a:ext cx="2286000" cy="228600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6461" y="1800367"/>
            <a:ext cx="25571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38087" y="1805490"/>
            <a:ext cx="35125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Relative Performance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57" y="2852107"/>
            <a:ext cx="1882118" cy="20063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447" y="3002414"/>
            <a:ext cx="1958168" cy="1496391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F76AD45-BEF1-4B11-8452-0CCB09ACE747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3">
            <a:extLst>
              <a:ext uri="{FF2B5EF4-FFF2-40B4-BE49-F238E27FC236}">
                <a16:creationId xmlns="" xmlns:a16="http://schemas.microsoft.com/office/drawing/2014/main" id="{AFB6D0D6-EC59-45E1-BE5E-717948EF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12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2CCED20-D961-436C-A3EC-8DEBF6DCBFAE}"/>
              </a:ext>
            </a:extLst>
          </p:cNvPr>
          <p:cNvSpPr txBox="1"/>
          <p:nvPr/>
        </p:nvSpPr>
        <p:spPr>
          <a:xfrm>
            <a:off x="8625016" y="4267978"/>
            <a:ext cx="3239925" cy="1892826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Better of the two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Average of the two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Greater weight for one of them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2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617436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Measuring Advancement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667829" y="1301989"/>
            <a:ext cx="0" cy="30861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667829" y="4365229"/>
            <a:ext cx="36298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9059" y="1301989"/>
            <a:ext cx="0" cy="30861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684119" y="364513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679259" y="293647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667829" y="218209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499059" y="337081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499059" y="258214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499059" y="1873489"/>
            <a:ext cx="18149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684121" y="2947909"/>
            <a:ext cx="1821509" cy="708660"/>
          </a:xfrm>
          <a:prstGeom prst="rect">
            <a:avLst/>
          </a:prstGeom>
          <a:solidFill>
            <a:srgbClr val="ED7D3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10487" y="2583343"/>
            <a:ext cx="1803512" cy="777240"/>
          </a:xfrm>
          <a:prstGeom prst="rect">
            <a:avLst/>
          </a:prstGeom>
          <a:solidFill>
            <a:srgbClr val="ED7D3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04773" y="3383521"/>
            <a:ext cx="1809226" cy="971551"/>
          </a:xfrm>
          <a:prstGeom prst="rect">
            <a:avLst/>
          </a:pr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88980" y="3656569"/>
            <a:ext cx="1803512" cy="697230"/>
          </a:xfrm>
          <a:prstGeom prst="rect">
            <a:avLst/>
          </a:pr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1" y="2243731"/>
            <a:ext cx="1299715" cy="1385496"/>
          </a:xfrm>
          <a:prstGeom prst="rect">
            <a:avLst/>
          </a:prstGeom>
        </p:spPr>
      </p:pic>
      <p:cxnSp>
        <p:nvCxnSpPr>
          <p:cNvPr id="71" name="Straight Connector 70"/>
          <p:cNvCxnSpPr>
            <a:cxnSpLocks/>
          </p:cNvCxnSpPr>
          <p:nvPr/>
        </p:nvCxnSpPr>
        <p:spPr>
          <a:xfrm flipV="1">
            <a:off x="1893646" y="2288531"/>
            <a:ext cx="433640" cy="559055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1887360" y="2984419"/>
            <a:ext cx="374523" cy="731393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504773" y="1873489"/>
            <a:ext cx="1803512" cy="69723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88980" y="2192263"/>
            <a:ext cx="1803512" cy="737717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85310" y="1301992"/>
            <a:ext cx="1803512" cy="868525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504773" y="1301989"/>
            <a:ext cx="1803512" cy="571502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 rot="16200000">
            <a:off x="966628" y="2669466"/>
            <a:ext cx="3051810" cy="3168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dirty="0">
                <a:solidFill>
                  <a:schemeClr val="accent2"/>
                </a:solidFill>
                <a:latin typeface="Century Gothic" panose="020B0502020202020204" pitchFamily="34" charset="0"/>
              </a:rPr>
              <a:t>STAAR Performance Level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2660690" y="4380965"/>
            <a:ext cx="1831805" cy="3168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r>
              <a:rPr lang="en-US" sz="1500" baseline="30000" dirty="0">
                <a:solidFill>
                  <a:schemeClr val="accent2"/>
                </a:solidFill>
                <a:latin typeface="Century Gothic" panose="020B0502020202020204" pitchFamily="34" charset="0"/>
              </a:rPr>
              <a:t>rd</a:t>
            </a:r>
            <a:r>
              <a:rPr lang="en-US" sz="1500" dirty="0">
                <a:solidFill>
                  <a:schemeClr val="accent2"/>
                </a:solidFill>
                <a:latin typeface="Century Gothic" panose="020B0502020202020204" pitchFamily="34" charset="0"/>
              </a:rPr>
              <a:t> Grade Example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4515352" y="4366272"/>
            <a:ext cx="1831805" cy="3168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dirty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r>
              <a:rPr lang="en-US" sz="1500" baseline="30000" dirty="0">
                <a:solidFill>
                  <a:schemeClr val="accent2"/>
                </a:solidFill>
                <a:latin typeface="Century Gothic" panose="020B0502020202020204" pitchFamily="34" charset="0"/>
              </a:rPr>
              <a:t>th</a:t>
            </a:r>
            <a:r>
              <a:rPr lang="en-US" sz="1500" dirty="0">
                <a:solidFill>
                  <a:schemeClr val="accent2"/>
                </a:solidFill>
                <a:latin typeface="Century Gothic" panose="020B0502020202020204" pitchFamily="34" charset="0"/>
              </a:rPr>
              <a:t> Grade Example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4502729" y="3715812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Does Not Meet</a:t>
            </a: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2692651" y="3849484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Does Not Meet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4482769" y="2847629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Approaches</a:t>
            </a: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2681160" y="3146405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Approaches</a:t>
            </a:r>
          </a:p>
        </p:txBody>
      </p:sp>
      <p:sp>
        <p:nvSpPr>
          <p:cNvPr id="85" name="Title 1"/>
          <p:cNvSpPr txBox="1">
            <a:spLocks/>
          </p:cNvSpPr>
          <p:nvPr/>
        </p:nvSpPr>
        <p:spPr>
          <a:xfrm>
            <a:off x="4503920" y="2133548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Meets</a:t>
            </a: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650965" y="2411801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Meets</a:t>
            </a: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2672690" y="1583380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Masters</a:t>
            </a: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508782" y="1422609"/>
            <a:ext cx="1794980" cy="352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Masters</a:t>
            </a:r>
          </a:p>
        </p:txBody>
      </p:sp>
      <p:cxnSp>
        <p:nvCxnSpPr>
          <p:cNvPr id="90" name="Straight Arrow Connector 89"/>
          <p:cNvCxnSpPr>
            <a:cxnSpLocks/>
          </p:cNvCxnSpPr>
          <p:nvPr/>
        </p:nvCxnSpPr>
        <p:spPr>
          <a:xfrm flipV="1">
            <a:off x="4187221" y="2084207"/>
            <a:ext cx="1149829" cy="989433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6448526" y="1324565"/>
            <a:ext cx="1314282" cy="727878"/>
            <a:chOff x="8970900" y="2416698"/>
            <a:chExt cx="1752376" cy="905557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8970900" y="2416698"/>
              <a:ext cx="0" cy="905557"/>
            </a:xfrm>
            <a:prstGeom prst="line">
              <a:avLst/>
            </a:prstGeom>
            <a:ln w="34925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9057441" y="2673157"/>
              <a:ext cx="1665835" cy="469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600" b="1" dirty="0">
                  <a:solidFill>
                    <a:schemeClr val="accent5"/>
                  </a:solidFill>
                  <a:latin typeface="Century Gothic" panose="020B0502020202020204" pitchFamily="34" charset="0"/>
                </a:rPr>
                <a:t>Exceeds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96" name="Straight Arrow Connector 95"/>
          <p:cNvCxnSpPr>
            <a:cxnSpLocks/>
          </p:cNvCxnSpPr>
          <p:nvPr/>
        </p:nvCxnSpPr>
        <p:spPr>
          <a:xfrm flipV="1">
            <a:off x="4239756" y="2786348"/>
            <a:ext cx="1073772" cy="33585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6448533" y="2062931"/>
            <a:ext cx="1309412" cy="645677"/>
            <a:chOff x="8970900" y="2416698"/>
            <a:chExt cx="1745881" cy="591548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8970900" y="2416698"/>
              <a:ext cx="0" cy="545030"/>
            </a:xfrm>
            <a:prstGeom prst="line">
              <a:avLst/>
            </a:prstGeom>
            <a:ln w="3492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itle 1"/>
            <p:cNvSpPr txBox="1">
              <a:spLocks/>
            </p:cNvSpPr>
            <p:nvPr/>
          </p:nvSpPr>
          <p:spPr>
            <a:xfrm>
              <a:off x="9064965" y="2538595"/>
              <a:ext cx="1651816" cy="4696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600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Expected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06" name="Title 1"/>
          <p:cNvSpPr txBox="1">
            <a:spLocks/>
          </p:cNvSpPr>
          <p:nvPr/>
        </p:nvSpPr>
        <p:spPr>
          <a:xfrm>
            <a:off x="7636844" y="1560408"/>
            <a:ext cx="2575828" cy="10181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+ 1 Point Awarded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 meeting or exceeding expected growth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610508" y="2571670"/>
            <a:ext cx="357364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itle 1"/>
          <p:cNvSpPr txBox="1">
            <a:spLocks/>
          </p:cNvSpPr>
          <p:nvPr/>
        </p:nvSpPr>
        <p:spPr>
          <a:xfrm>
            <a:off x="7679339" y="2569334"/>
            <a:ext cx="2953045" cy="10181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+ .5 Points Awarded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 maintaining proficiency but failing to meet expected growth</a:t>
            </a:r>
          </a:p>
        </p:txBody>
      </p:sp>
      <p:cxnSp>
        <p:nvCxnSpPr>
          <p:cNvPr id="121" name="Straight Arrow Connector 120"/>
          <p:cNvCxnSpPr>
            <a:cxnSpLocks/>
          </p:cNvCxnSpPr>
          <p:nvPr/>
        </p:nvCxnSpPr>
        <p:spPr>
          <a:xfrm flipV="1">
            <a:off x="4239756" y="3163906"/>
            <a:ext cx="1099076" cy="15024"/>
          </a:xfrm>
          <a:prstGeom prst="straightConnector1">
            <a:avLst/>
          </a:prstGeom>
          <a:ln w="34925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5366540" y="1975844"/>
            <a:ext cx="108363" cy="1083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376646" y="2711332"/>
            <a:ext cx="108363" cy="108363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104" name="Straight Arrow Connector 103"/>
          <p:cNvCxnSpPr>
            <a:cxnSpLocks/>
          </p:cNvCxnSpPr>
          <p:nvPr/>
        </p:nvCxnSpPr>
        <p:spPr>
          <a:xfrm>
            <a:off x="4235479" y="3237614"/>
            <a:ext cx="1101571" cy="356945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4094043" y="3122198"/>
            <a:ext cx="108363" cy="108363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366540" y="3109723"/>
            <a:ext cx="108363" cy="108363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5366540" y="3547752"/>
            <a:ext cx="108363" cy="10836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7707817" y="3610150"/>
            <a:ext cx="2504855" cy="10181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+ 0 Points Awarded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 falling to a lower level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639025" y="3387799"/>
            <a:ext cx="357364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6448532" y="2657833"/>
            <a:ext cx="1230808" cy="784073"/>
            <a:chOff x="8970900" y="2416698"/>
            <a:chExt cx="1641076" cy="591548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8970900" y="2416698"/>
              <a:ext cx="0" cy="545030"/>
            </a:xfrm>
            <a:prstGeom prst="line">
              <a:avLst/>
            </a:prstGeom>
            <a:ln w="34925">
              <a:solidFill>
                <a:srgbClr val="ED7D3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itle 1"/>
            <p:cNvSpPr txBox="1">
              <a:spLocks/>
            </p:cNvSpPr>
            <p:nvPr/>
          </p:nvSpPr>
          <p:spPr>
            <a:xfrm>
              <a:off x="9064965" y="2538595"/>
              <a:ext cx="1547011" cy="4696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600" b="1" dirty="0">
                  <a:solidFill>
                    <a:srgbClr val="ED7D31"/>
                  </a:solidFill>
                  <a:latin typeface="Century Gothic" panose="020B0502020202020204" pitchFamily="34" charset="0"/>
                </a:rPr>
                <a:t>Maintains</a:t>
              </a:r>
              <a:endParaRPr lang="en-US" sz="1600" dirty="0">
                <a:solidFill>
                  <a:srgbClr val="ED7D3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452810" y="3380248"/>
            <a:ext cx="1226529" cy="1202244"/>
            <a:chOff x="8970900" y="2416698"/>
            <a:chExt cx="1635371" cy="691590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8970900" y="2416698"/>
              <a:ext cx="0" cy="545030"/>
            </a:xfrm>
            <a:prstGeom prst="line">
              <a:avLst/>
            </a:prstGeom>
            <a:ln w="3492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itle 1"/>
            <p:cNvSpPr txBox="1">
              <a:spLocks/>
            </p:cNvSpPr>
            <p:nvPr/>
          </p:nvSpPr>
          <p:spPr>
            <a:xfrm>
              <a:off x="9109857" y="2638637"/>
              <a:ext cx="1496414" cy="4696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Limited</a:t>
              </a:r>
              <a:endParaRPr lang="en-US" sz="1600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1" name="Slide Number Placeholder 3">
            <a:extLst>
              <a:ext uri="{FF2B5EF4-FFF2-40B4-BE49-F238E27FC236}">
                <a16:creationId xmlns="" xmlns:a16="http://schemas.microsoft.com/office/drawing/2014/main" id="{6F264AA4-6357-42AC-B31E-888AF253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13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="" xmlns:a16="http://schemas.microsoft.com/office/drawing/2014/main" id="{80BD257F-635B-43A9-9218-9030CBF5B0FB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Slide Number Placeholder 3">
            <a:extLst>
              <a:ext uri="{FF2B5EF4-FFF2-40B4-BE49-F238E27FC236}">
                <a16:creationId xmlns="" xmlns:a16="http://schemas.microsoft.com/office/drawing/2014/main" id="{1DAFD7C2-9968-40D9-9C49-32E261BBB42C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13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A8028A68-A23E-4356-A63C-2136F8570F71}"/>
              </a:ext>
            </a:extLst>
          </p:cNvPr>
          <p:cNvSpPr txBox="1"/>
          <p:nvPr/>
        </p:nvSpPr>
        <p:spPr>
          <a:xfrm>
            <a:off x="8865326" y="4566155"/>
            <a:ext cx="3021874" cy="1308050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What percent of students should meet growth target to get an A?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9" grpId="0"/>
      <p:bldP spid="100" grpId="0" animBg="1"/>
      <p:bldP spid="101" grpId="0" animBg="1"/>
      <p:bldP spid="105" grpId="0" animBg="1"/>
      <p:bldP spid="107" grpId="0" animBg="1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Percent of Students Gaining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1739" y="1828800"/>
          <a:ext cx="9478020" cy="427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88207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400" b="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Met/Exceeded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Growth Measure = </a:t>
                      </a:r>
                      <a:r>
                        <a:rPr lang="en-US" sz="1100" b="1" kern="1200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 not meet       = </a:t>
                      </a:r>
                      <a:r>
                        <a:rPr lang="en-US" sz="1100" b="1" kern="1200" baseline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.5 pts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3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Met/Exceeded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Growth Measure = </a:t>
                      </a:r>
                      <a:r>
                        <a:rPr lang="en-US" sz="1100" b="1" kern="1200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pt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 not meet        = </a:t>
                      </a:r>
                      <a:r>
                        <a:rPr lang="en-US" sz="1100" b="1" kern="1200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 pts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683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4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43199" y="1368229"/>
            <a:ext cx="7566559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Current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199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6507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165" y="5114926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 rot="16200000">
            <a:off x="-1068437" y="4169939"/>
            <a:ext cx="3428356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Previous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45741" y="2700339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FA28AB8D-D8DF-4619-A214-C1E404810F15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3">
            <a:extLst>
              <a:ext uri="{FF2B5EF4-FFF2-40B4-BE49-F238E27FC236}">
                <a16:creationId xmlns="" xmlns:a16="http://schemas.microsoft.com/office/drawing/2014/main" id="{6D8A4179-2C83-4005-BBF3-E9703EE4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14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8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Percent of Students Gaining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1739" y="1828800"/>
          <a:ext cx="9478020" cy="427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88207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400" b="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3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683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4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43199" y="1368229"/>
            <a:ext cx="7566559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Current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199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6507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165" y="5114926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 rot="16200000">
            <a:off x="-1068437" y="4169939"/>
            <a:ext cx="3428356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Previous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45741" y="2700339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580A072F-1FAD-4F6C-865E-91E2F5F9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15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441C087-37D4-436A-BF73-3FF23ACD4F2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="" xmlns:a16="http://schemas.microsoft.com/office/drawing/2014/main" id="{0A826191-96A7-4A44-8239-449B40BD2B26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15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81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Percent of Students Gaining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1739" y="1828800"/>
          <a:ext cx="9478020" cy="427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88207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400" b="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b="1" dirty="0">
                        <a:solidFill>
                          <a:srgbClr val="ED7D3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3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683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4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43199" y="1368229"/>
            <a:ext cx="7566559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Current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199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6507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165" y="5114926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 rot="16200000">
            <a:off x="-1068437" y="4169939"/>
            <a:ext cx="3428356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Previous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45741" y="2700339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F2CC160C-BB58-49ED-8ECA-AB8E8B53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16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BD80ABC2-EF5D-43DC-AB02-4C6E53047221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="" xmlns:a16="http://schemas.microsoft.com/office/drawing/2014/main" id="{354B4400-44F3-4C0F-814E-428E57CC6257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16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Growth: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Percent of Students Gaining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1739" y="1828800"/>
          <a:ext cx="9478020" cy="427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88207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Does Not Approach </a:t>
                      </a:r>
                    </a:p>
                    <a:p>
                      <a:pPr algn="ctr"/>
                      <a:r>
                        <a:rPr lang="en-US" sz="1400" b="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rgbClr val="3E8853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33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Approaches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Met/</a:t>
                      </a: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Exceeded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Growth Measure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1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Did not meet       = </a:t>
                      </a: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.5 pts</a:t>
                      </a:r>
                      <a:endParaRPr lang="en-US" sz="1100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683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Meets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4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Masters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Grade Level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entury Gothic" panose="020B0502020202020204" pitchFamily="34" charset="0"/>
                        </a:rPr>
                        <a:t>0 pts</a:t>
                      </a: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5"/>
                          </a:solidFill>
                          <a:latin typeface="Century Gothic" panose="020B0502020202020204" pitchFamily="34" charset="0"/>
                        </a:rPr>
                        <a:t>1 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743199" y="1368229"/>
            <a:ext cx="7566559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Current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199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6507" y="1556597"/>
            <a:ext cx="31432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7165" y="5114926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 rot="16200000">
            <a:off x="-1068437" y="4169939"/>
            <a:ext cx="3428356" cy="432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Previous Year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45741" y="2700339"/>
            <a:ext cx="0" cy="946409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>
            <a:extLst>
              <a:ext uri="{FF2B5EF4-FFF2-40B4-BE49-F238E27FC236}">
                <a16:creationId xmlns="" xmlns:a16="http://schemas.microsoft.com/office/drawing/2014/main" id="{EF35A228-6A3E-42DE-A684-6883E2A0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17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2FE43030-1446-4F0E-B4C0-8052943663E8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="" xmlns:a16="http://schemas.microsoft.com/office/drawing/2014/main" id="{2ED32F2C-651C-4E74-BBA4-4ECC2F20C67F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17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74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573117" y="2128702"/>
            <a:ext cx="0" cy="3539068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543608" y="5653663"/>
            <a:ext cx="5497033" cy="0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 rot="16200000">
            <a:off x="359984" y="3736348"/>
            <a:ext cx="3878514" cy="560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 </a:t>
            </a:r>
            <a:b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Domain Score for All Students</a:t>
            </a: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441817" y="5759361"/>
            <a:ext cx="7374300" cy="3630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% Economically Disadvantaged Students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91170" y="3320524"/>
            <a:ext cx="4277813" cy="19556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 rot="1477411">
            <a:off x="4324064" y="4055449"/>
            <a:ext cx="2150541" cy="36303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Average Line</a:t>
            </a:r>
          </a:p>
        </p:txBody>
      </p:sp>
      <p:sp>
        <p:nvSpPr>
          <p:cNvPr id="25" name="Oval 24"/>
          <p:cNvSpPr/>
          <p:nvPr/>
        </p:nvSpPr>
        <p:spPr>
          <a:xfrm>
            <a:off x="7423021" y="5403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423021" y="516219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92184" y="496325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62997" y="507238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96057" y="437970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57390" y="368380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270655" y="405250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167260" y="4720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154017" y="525810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35843" y="49323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297651" y="43375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319944" y="368976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60945" y="420905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77877" y="48769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593239" y="348065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11834" y="448667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394809" y="464832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242790" y="46176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373746" y="474858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297651" y="526402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325929" y="455555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216094" y="486157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30231" y="399042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43340" y="42454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464930" y="47577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55491" y="469277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037035" y="509319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6534" y="39373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148218" y="309735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799156" y="425134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930112" y="438230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74796" y="36649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192024" y="46442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141274" y="33274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527553" y="30245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175138" y="33595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4772378" y="36169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572212" y="332043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602563" y="418927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535156" y="338839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838911" y="318401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924037" y="346507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5362984" y="364711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243717" y="388279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5540469" y="462834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5185948" y="372698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5316904" y="385793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688660" y="37698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293539" y="357710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5709772" y="42508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5562310" y="38234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4093488" y="3954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562310" y="362799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145346" y="355865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682692" y="323096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194481" y="365690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4508014" y="358527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49977" y="35134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51539" y="430538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203715" y="30584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924020" y="440892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193095" y="419952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768030" y="458962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023813" y="415096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7180714" y="36718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460256" y="43652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236790" y="36386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157571" y="356297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6196003" y="375456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5480609" y="40209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517617" y="40993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031063" y="38477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912866" y="379270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590189" y="414022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5784374" y="39705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066890" y="4196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5403717" y="522617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6729077" y="43185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6947435" y="42324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301853" y="35624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883682" y="35522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211190" y="33750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4033352" y="330016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879800" y="3494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62115" y="343349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3500798" y="37698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176014" y="4564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724043" y="421910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611336" y="453397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3787434" y="408267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16177" y="49280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6778435" y="48896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6616624" y="521641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7211663" y="545019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438034" y="516874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918611" y="536427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961275" y="379521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977707" y="40422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6616624" y="401964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6208713" y="40719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6518921" y="447369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865720" y="46026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794457" y="514704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6100089" y="480292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6438034" y="49323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4191932" y="412167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3920" y="1364064"/>
            <a:ext cx="209877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Higher Levels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of Student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Achievement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838061" y="5284331"/>
            <a:ext cx="209877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Higher Rates of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Economically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Disadvantaged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795327" y="2744686"/>
            <a:ext cx="4106009" cy="741741"/>
            <a:chOff x="3262764" y="1390250"/>
            <a:chExt cx="4778372" cy="863201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>
              <a:off x="3806761" y="1390250"/>
              <a:ext cx="4234375" cy="849698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 campus with </a:t>
              </a:r>
              <a:r>
                <a:rPr lang="en-US" sz="1400" b="1" dirty="0">
                  <a:solidFill>
                    <a:schemeClr val="accent5"/>
                  </a:solidFill>
                  <a:latin typeface="Century Gothic" panose="020B0502020202020204" pitchFamily="34" charset="0"/>
                </a:rPr>
                <a:t>fewer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economically disadvantaged students on average has </a:t>
              </a:r>
              <a:r>
                <a:rPr lang="en-US" sz="1400" b="1" dirty="0">
                  <a:solidFill>
                    <a:schemeClr val="accent5"/>
                  </a:solidFill>
                  <a:latin typeface="Century Gothic" panose="020B0502020202020204" pitchFamily="34" charset="0"/>
                </a:rPr>
                <a:t>higher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levels of student achievement.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262764" y="2028951"/>
              <a:ext cx="552900" cy="224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167261" y="4393025"/>
            <a:ext cx="3644004" cy="730138"/>
            <a:chOff x="3273441" y="1559306"/>
            <a:chExt cx="4240714" cy="849698"/>
          </a:xfrm>
        </p:grpSpPr>
        <p:sp>
          <p:nvSpPr>
            <p:cNvPr id="87" name="Title 1"/>
            <p:cNvSpPr txBox="1">
              <a:spLocks/>
            </p:cNvSpPr>
            <p:nvPr/>
          </p:nvSpPr>
          <p:spPr>
            <a:xfrm>
              <a:off x="3746699" y="1559306"/>
              <a:ext cx="3767456" cy="849698"/>
            </a:xfrm>
            <a:prstGeom prst="rect">
              <a:avLst/>
            </a:prstGeom>
          </p:spPr>
          <p:txBody>
            <a:bodyPr>
              <a:normAutofit fontScale="92500"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 campus with </a:t>
              </a:r>
              <a:r>
                <a:rPr lang="en-US" sz="14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more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economically disadvantaged students tends to have </a:t>
              </a:r>
              <a:r>
                <a:rPr lang="en-US" sz="1400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lower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levels of student achievement.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3273441" y="2119854"/>
              <a:ext cx="504963" cy="2232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Oval 148"/>
          <p:cNvSpPr/>
          <p:nvPr/>
        </p:nvSpPr>
        <p:spPr>
          <a:xfrm>
            <a:off x="6986096" y="5013946"/>
            <a:ext cx="124154" cy="1241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3631104" y="3480676"/>
            <a:ext cx="124154" cy="1241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6575185" y="3272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6843925" y="3272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6542772" y="364669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840768" y="518322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5188113" y="483220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822720" y="462376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605148" y="4926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Relative Performance: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Measuring School Progress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1" name="Slide Number Placeholder 3">
            <a:extLst>
              <a:ext uri="{FF2B5EF4-FFF2-40B4-BE49-F238E27FC236}">
                <a16:creationId xmlns="" xmlns:a16="http://schemas.microsoft.com/office/drawing/2014/main" id="{DA992E2A-090C-45FE-8218-E48E74BB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18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="" xmlns:a16="http://schemas.microsoft.com/office/drawing/2014/main" id="{3DE999CC-0C57-40E4-B776-DC0C2D3C9FB1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Slide Number Placeholder 3">
            <a:extLst>
              <a:ext uri="{FF2B5EF4-FFF2-40B4-BE49-F238E27FC236}">
                <a16:creationId xmlns="" xmlns:a16="http://schemas.microsoft.com/office/drawing/2014/main" id="{5A443495-AC08-4B6F-A55B-EB9020679ACA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18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49" grpId="0" animBg="1"/>
      <p:bldP spid="1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>
            <a:extLst>
              <a:ext uri="{FF2B5EF4-FFF2-40B4-BE49-F238E27FC236}">
                <a16:creationId xmlns="" xmlns:a16="http://schemas.microsoft.com/office/drawing/2014/main" id="{186A645F-64F9-4D44-A98C-73E5B10832BC}"/>
              </a:ext>
            </a:extLst>
          </p:cNvPr>
          <p:cNvSpPr/>
          <p:nvPr/>
        </p:nvSpPr>
        <p:spPr>
          <a:xfrm rot="1483131">
            <a:off x="2690700" y="4556831"/>
            <a:ext cx="4994294" cy="320066"/>
          </a:xfrm>
          <a:prstGeom prst="rect">
            <a:avLst/>
          </a:prstGeom>
          <a:solidFill>
            <a:srgbClr val="ED7D31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="" xmlns:a16="http://schemas.microsoft.com/office/drawing/2014/main" id="{A4FE9C32-6368-47CB-9E82-5349755C107D}"/>
              </a:ext>
            </a:extLst>
          </p:cNvPr>
          <p:cNvSpPr/>
          <p:nvPr/>
        </p:nvSpPr>
        <p:spPr>
          <a:xfrm rot="5400000">
            <a:off x="6478477" y="4239949"/>
            <a:ext cx="341896" cy="3098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 rot="1483131">
            <a:off x="2607240" y="4068701"/>
            <a:ext cx="5392716" cy="462849"/>
          </a:xfrm>
          <a:prstGeom prst="rect">
            <a:avLst/>
          </a:prstGeom>
          <a:solidFill>
            <a:srgbClr val="ED7D31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573117" y="2128702"/>
            <a:ext cx="0" cy="3539068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543608" y="5653663"/>
            <a:ext cx="5497033" cy="0"/>
          </a:xfrm>
          <a:prstGeom prst="line">
            <a:avLst/>
          </a:prstGeom>
          <a:ln w="57150">
            <a:solidFill>
              <a:schemeClr val="accent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 rot="16200000">
            <a:off x="359984" y="3736348"/>
            <a:ext cx="3878514" cy="5605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 </a:t>
            </a:r>
            <a:b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Domain Score for All Students</a:t>
            </a: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441817" y="5759361"/>
            <a:ext cx="7374300" cy="3630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accent2"/>
                </a:solidFill>
                <a:latin typeface="Century Gothic" panose="020B0502020202020204" pitchFamily="34" charset="0"/>
              </a:rPr>
              <a:t>% Economically Disadvantaged Students</a:t>
            </a:r>
          </a:p>
        </p:txBody>
      </p:sp>
      <p:sp>
        <p:nvSpPr>
          <p:cNvPr id="25" name="Oval 24"/>
          <p:cNvSpPr/>
          <p:nvPr/>
        </p:nvSpPr>
        <p:spPr>
          <a:xfrm>
            <a:off x="7423021" y="5403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423021" y="516219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92184" y="496325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62997" y="507238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96057" y="437970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57390" y="368380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270655" y="405250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167260" y="4720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154017" y="525810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35843" y="49323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297651" y="43375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319944" y="368976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60945" y="420905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77877" y="48769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593239" y="348065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111834" y="448667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394809" y="464832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7242790" y="46176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373746" y="474858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7297651" y="526402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325929" y="455555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7216094" y="486157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30231" y="399042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43340" y="42454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464930" y="47577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55491" y="469277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037035" y="509319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6534" y="39373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148218" y="309735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799156" y="425134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930112" y="438230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74796" y="36649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192024" y="46442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141274" y="33274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3527553" y="30245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175138" y="33595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4772378" y="36169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572212" y="332043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602563" y="418927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535156" y="338839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838911" y="318401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924037" y="346507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5362984" y="364711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243717" y="388279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5540469" y="462834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5185948" y="372698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5316904" y="385793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688660" y="37698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293539" y="357710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5709772" y="42508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5562310" y="38234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4093488" y="3954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562310" y="362799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145346" y="355865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682692" y="323096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194481" y="365690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4508014" y="358527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49977" y="35134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4851539" y="430538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203715" y="30584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924020" y="440892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193095" y="419952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768030" y="458962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023813" y="415096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7180714" y="36718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460256" y="43652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236790" y="36386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157571" y="356297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6196003" y="375456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5480609" y="40209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517617" y="409933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031063" y="38477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912866" y="379270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590189" y="414022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5784374" y="397059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066890" y="4196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5403717" y="522617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6729077" y="431851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6947435" y="423241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301853" y="356243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883682" y="355221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211190" y="3375005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4033352" y="330016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879800" y="34945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62115" y="343349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3500798" y="37698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176014" y="456406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724043" y="421910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611336" y="453397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3787434" y="4082671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16177" y="492806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6778435" y="488963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6616624" y="521641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7211663" y="5450196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438034" y="516874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6918611" y="536427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961275" y="3795212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977707" y="40422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6616624" y="401964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6208713" y="407190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6518921" y="447369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865720" y="460268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794457" y="514704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6100089" y="4802923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6438034" y="493235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4191932" y="412167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3920" y="1364064"/>
            <a:ext cx="209877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Higher Levels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of Student 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Achievement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838061" y="5284331"/>
            <a:ext cx="209877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Higher Rates of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Economically</a:t>
            </a:r>
          </a:p>
          <a:p>
            <a:pPr algn="ctr"/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Disadvantaged</a:t>
            </a:r>
          </a:p>
        </p:txBody>
      </p:sp>
      <p:sp>
        <p:nvSpPr>
          <p:cNvPr id="152" name="Oval 151"/>
          <p:cNvSpPr/>
          <p:nvPr/>
        </p:nvSpPr>
        <p:spPr>
          <a:xfrm>
            <a:off x="6575185" y="3272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6843925" y="3272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6542772" y="3646698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840768" y="5183229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5188113" y="4832200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822720" y="4623767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605148" y="4926984"/>
            <a:ext cx="124154" cy="124154"/>
          </a:xfrm>
          <a:prstGeom prst="ellipse">
            <a:avLst/>
          </a:prstGeom>
          <a:solidFill>
            <a:schemeClr val="bg1">
              <a:lumMod val="5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Relative Performance: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Measuring School Progress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riangle 165"/>
          <p:cNvSpPr/>
          <p:nvPr/>
        </p:nvSpPr>
        <p:spPr>
          <a:xfrm rot="1486715">
            <a:off x="3276803" y="1861671"/>
            <a:ext cx="5084942" cy="2004625"/>
          </a:xfrm>
          <a:prstGeom prst="triangle">
            <a:avLst>
              <a:gd name="adj" fmla="val 85061"/>
            </a:avLst>
          </a:prstGeom>
          <a:solidFill>
            <a:schemeClr val="accent5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 rot="1483131">
            <a:off x="2779717" y="3839634"/>
            <a:ext cx="5295057" cy="211484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69" name="Triangle 168"/>
          <p:cNvSpPr/>
          <p:nvPr/>
        </p:nvSpPr>
        <p:spPr>
          <a:xfrm rot="12270932">
            <a:off x="2483101" y="4513608"/>
            <a:ext cx="4923747" cy="1908833"/>
          </a:xfrm>
          <a:prstGeom prst="triangle">
            <a:avLst>
              <a:gd name="adj" fmla="val 85061"/>
            </a:avLst>
          </a:prstGeom>
          <a:solidFill>
            <a:srgbClr val="FF000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7580933" y="2401437"/>
            <a:ext cx="278277" cy="3219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52730" y="2525878"/>
            <a:ext cx="341896" cy="3098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329482" y="3010074"/>
            <a:ext cx="20987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A</a:t>
            </a:r>
            <a:endParaRPr lang="en-US" sz="36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348165" y="3604061"/>
            <a:ext cx="20987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346275" y="4084202"/>
            <a:ext cx="20987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C</a:t>
            </a:r>
            <a:endParaRPr lang="en-US" sz="3600" b="1" dirty="0">
              <a:solidFill>
                <a:srgbClr val="ED7D3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356462" y="4507905"/>
            <a:ext cx="20987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35B2B"/>
                </a:solidFill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36463" y="5127513"/>
            <a:ext cx="209877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F</a:t>
            </a:r>
            <a:endParaRPr lang="en-US" sz="3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2" name="Slide Number Placeholder 3">
            <a:extLst>
              <a:ext uri="{FF2B5EF4-FFF2-40B4-BE49-F238E27FC236}">
                <a16:creationId xmlns="" xmlns:a16="http://schemas.microsoft.com/office/drawing/2014/main" id="{A9212F60-65CD-4CDD-A9A5-3DDA8AA0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19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="" xmlns:a16="http://schemas.microsoft.com/office/drawing/2014/main" id="{B50D0792-429F-4C26-9F71-C8C3561B5E39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Slide Number Placeholder 3">
            <a:extLst>
              <a:ext uri="{FF2B5EF4-FFF2-40B4-BE49-F238E27FC236}">
                <a16:creationId xmlns="" xmlns:a16="http://schemas.microsoft.com/office/drawing/2014/main" id="{0C5A0F50-1DE2-4D0E-B700-681EBE5AE861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19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6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0901" y="3490706"/>
            <a:ext cx="7543800" cy="5741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House Bill 22, 85</a:t>
            </a:r>
            <a:r>
              <a:rPr lang="en-US" sz="27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  <a:r>
              <a:rPr lang="en-US" sz="2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Texas Legislature</a:t>
            </a:r>
            <a:endParaRPr lang="en-US" sz="27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0900" y="4201753"/>
            <a:ext cx="754380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entury Gothic" panose="020B0502020202020204" pitchFamily="34" charset="0"/>
              </a:rPr>
              <a:t>“The commissioner shall evaluate school district and campus performance and assign each district and campus an overall performance rating of”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1938" y="414981"/>
            <a:ext cx="7543800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Accountability: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Legislative Context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51" y="2607310"/>
            <a:ext cx="2822729" cy="371967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15404" y="4051944"/>
            <a:ext cx="6196596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5545" y="5232852"/>
            <a:ext cx="5288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   B   C   D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4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or</a:t>
            </a:r>
            <a:r>
              <a:rPr lang="en-US" sz="4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 F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sp>
        <p:nvSpPr>
          <p:cNvPr id="11" name="Triangle 10"/>
          <p:cNvSpPr/>
          <p:nvPr/>
        </p:nvSpPr>
        <p:spPr>
          <a:xfrm rot="5400000">
            <a:off x="2888020" y="2294925"/>
            <a:ext cx="344663" cy="280107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1493771"/>
            <a:ext cx="1643474" cy="16398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827" y="1493771"/>
            <a:ext cx="1643474" cy="1639854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010099" y="1606092"/>
            <a:ext cx="1451254" cy="7750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HB </a:t>
            </a:r>
          </a:p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2804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658937" y="1604999"/>
            <a:ext cx="1451254" cy="7750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HB </a:t>
            </a:r>
          </a:p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62211AA6-2491-409B-8070-90DC2D28C639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938504CA-FD8C-4A50-8CD3-37690A28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the Gaps: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Ensuring Educational Equity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2450555E-9344-4FF2-81AD-CD2E8E74E9C4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lide Number Placeholder 3">
            <a:extLst>
              <a:ext uri="{FF2B5EF4-FFF2-40B4-BE49-F238E27FC236}">
                <a16:creationId xmlns="" xmlns:a16="http://schemas.microsoft.com/office/drawing/2014/main" id="{9E4D0F9A-4D61-4987-9CA2-D8EFB0B1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20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1B9F31F-E80E-47B3-BC56-8089A8864026}"/>
              </a:ext>
            </a:extLst>
          </p:cNvPr>
          <p:cNvSpPr/>
          <p:nvPr/>
        </p:nvSpPr>
        <p:spPr>
          <a:xfrm>
            <a:off x="5874190" y="1273943"/>
            <a:ext cx="3182912" cy="4909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BDA4933-7D63-40DD-B8C8-CBC5E7F35A5B}"/>
              </a:ext>
            </a:extLst>
          </p:cNvPr>
          <p:cNvSpPr/>
          <p:nvPr/>
        </p:nvSpPr>
        <p:spPr>
          <a:xfrm>
            <a:off x="6509550" y="4191000"/>
            <a:ext cx="1912189" cy="1218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The Gaps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16DD14DA-3CE3-4BE1-B7BC-76B497B3D1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059" y="1589472"/>
            <a:ext cx="2177798" cy="22860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6A05A80B-4963-4E76-B295-8747181A50D3}"/>
              </a:ext>
            </a:extLst>
          </p:cNvPr>
          <p:cNvSpPr/>
          <p:nvPr/>
        </p:nvSpPr>
        <p:spPr>
          <a:xfrm>
            <a:off x="831739" y="2039306"/>
            <a:ext cx="1911350" cy="29479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1455BE80-E9B1-4C2C-848B-3DFDCFAB17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63" y="2456748"/>
            <a:ext cx="943731" cy="98484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5F31E094-7916-4D86-A05E-CAD0A75EA1C9}"/>
              </a:ext>
            </a:extLst>
          </p:cNvPr>
          <p:cNvSpPr/>
          <p:nvPr/>
        </p:nvSpPr>
        <p:spPr>
          <a:xfrm>
            <a:off x="1011172" y="3640695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6E3DDDBF-B4CE-4499-AEF6-552EADE97BF2}"/>
              </a:ext>
            </a:extLst>
          </p:cNvPr>
          <p:cNvSpPr/>
          <p:nvPr/>
        </p:nvSpPr>
        <p:spPr>
          <a:xfrm>
            <a:off x="3378449" y="2039307"/>
            <a:ext cx="1911350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="" xmlns:a16="http://schemas.microsoft.com/office/drawing/2014/main" id="{23355A3B-B192-4013-98DF-83BB878A19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67" y="2456749"/>
            <a:ext cx="1013943" cy="105812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CB80A250-6900-4A1A-8E05-CB33F41F9F90}"/>
              </a:ext>
            </a:extLst>
          </p:cNvPr>
          <p:cNvSpPr/>
          <p:nvPr/>
        </p:nvSpPr>
        <p:spPr>
          <a:xfrm>
            <a:off x="3557882" y="3640695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1610808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the Gaps: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Ensuring Educational Equity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E5DF42A-55EE-4885-BC6F-EEB23E8718B6}"/>
              </a:ext>
            </a:extLst>
          </p:cNvPr>
          <p:cNvGrpSpPr/>
          <p:nvPr/>
        </p:nvGrpSpPr>
        <p:grpSpPr>
          <a:xfrm>
            <a:off x="2922970" y="4416493"/>
            <a:ext cx="1651395" cy="1651395"/>
            <a:chOff x="2922761" y="4396119"/>
            <a:chExt cx="1651395" cy="1651395"/>
          </a:xfrm>
        </p:grpSpPr>
        <p:sp>
          <p:nvSpPr>
            <p:cNvPr id="8" name="Rectangle 7"/>
            <p:cNvSpPr/>
            <p:nvPr/>
          </p:nvSpPr>
          <p:spPr>
            <a:xfrm>
              <a:off x="2922761" y="4396119"/>
              <a:ext cx="1651395" cy="1651395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946" y="4663114"/>
              <a:ext cx="1083024" cy="11174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F0F89DBB-9D81-45C2-B87B-3D8C1A095A1F}"/>
              </a:ext>
            </a:extLst>
          </p:cNvPr>
          <p:cNvGrpSpPr/>
          <p:nvPr/>
        </p:nvGrpSpPr>
        <p:grpSpPr>
          <a:xfrm>
            <a:off x="590466" y="4396119"/>
            <a:ext cx="1651395" cy="1651395"/>
            <a:chOff x="590466" y="4396119"/>
            <a:chExt cx="1651395" cy="1651395"/>
          </a:xfrm>
        </p:grpSpPr>
        <p:sp>
          <p:nvSpPr>
            <p:cNvPr id="6" name="Rectangle 5"/>
            <p:cNvSpPr/>
            <p:nvPr/>
          </p:nvSpPr>
          <p:spPr>
            <a:xfrm>
              <a:off x="590466" y="4396119"/>
              <a:ext cx="1651395" cy="1651395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59" y="4560993"/>
              <a:ext cx="1403609" cy="1321646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7016323-ACF8-4ACC-8448-522AB6AE18B6}"/>
              </a:ext>
            </a:extLst>
          </p:cNvPr>
          <p:cNvGrpSpPr/>
          <p:nvPr/>
        </p:nvGrpSpPr>
        <p:grpSpPr>
          <a:xfrm>
            <a:off x="7587978" y="4436866"/>
            <a:ext cx="1651395" cy="1651395"/>
            <a:chOff x="7587351" y="4459360"/>
            <a:chExt cx="1651395" cy="1651395"/>
          </a:xfrm>
        </p:grpSpPr>
        <p:sp>
          <p:nvSpPr>
            <p:cNvPr id="12" name="Rectangle 11"/>
            <p:cNvSpPr/>
            <p:nvPr/>
          </p:nvSpPr>
          <p:spPr>
            <a:xfrm>
              <a:off x="7587351" y="4459360"/>
              <a:ext cx="1651395" cy="1651395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x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3497" y="4683329"/>
              <a:ext cx="1039103" cy="1203456"/>
            </a:xfrm>
            <a:prstGeom prst="rect">
              <a:avLst/>
            </a:prstGeom>
          </p:spPr>
        </p:pic>
      </p:grpSp>
      <p:sp>
        <p:nvSpPr>
          <p:cNvPr id="14" name="Title 1"/>
          <p:cNvSpPr txBox="1">
            <a:spLocks/>
          </p:cNvSpPr>
          <p:nvPr/>
        </p:nvSpPr>
        <p:spPr>
          <a:xfrm>
            <a:off x="304460" y="3963338"/>
            <a:ext cx="2255575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Race/Ethnicity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354741" y="3963338"/>
            <a:ext cx="2723341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Special Education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046349" y="3689793"/>
            <a:ext cx="2723341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English </a:t>
            </a:r>
            <a:b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Learners (ELs)</a:t>
            </a:r>
            <a:endParaRPr lang="en-US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402594" y="3689793"/>
            <a:ext cx="337184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Continuously Enrolled </a:t>
            </a:r>
            <a:b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and Mobile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A5EFAC6-9B34-4530-B420-DD1F291E8325}"/>
              </a:ext>
            </a:extLst>
          </p:cNvPr>
          <p:cNvGrpSpPr/>
          <p:nvPr/>
        </p:nvGrpSpPr>
        <p:grpSpPr>
          <a:xfrm>
            <a:off x="5255474" y="4477613"/>
            <a:ext cx="1651395" cy="1651395"/>
            <a:chOff x="5248194" y="4477613"/>
            <a:chExt cx="1651395" cy="1651395"/>
          </a:xfrm>
        </p:grpSpPr>
        <p:sp>
          <p:nvSpPr>
            <p:cNvPr id="18" name="Rectangle 17"/>
            <p:cNvSpPr/>
            <p:nvPr/>
          </p:nvSpPr>
          <p:spPr>
            <a:xfrm>
              <a:off x="5248194" y="4477613"/>
              <a:ext cx="1651395" cy="1651395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085" y="4686504"/>
              <a:ext cx="1233612" cy="1233612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5262821" y="1608305"/>
            <a:ext cx="1651395" cy="1651395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726847" y="1108452"/>
            <a:ext cx="2723341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All Students</a:t>
            </a:r>
            <a:endParaRPr lang="en-US" sz="2000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Connector 23"/>
          <p:cNvCxnSpPr>
            <a:stCxn id="14" idx="0"/>
            <a:endCxn id="21" idx="2"/>
          </p:cNvCxnSpPr>
          <p:nvPr/>
        </p:nvCxnSpPr>
        <p:spPr>
          <a:xfrm flipV="1">
            <a:off x="1432248" y="3259700"/>
            <a:ext cx="4656271" cy="703638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stCxn id="21" idx="2"/>
          </p:cNvCxnSpPr>
          <p:nvPr/>
        </p:nvCxnSpPr>
        <p:spPr>
          <a:xfrm>
            <a:off x="6088519" y="3259700"/>
            <a:ext cx="4079670" cy="500770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5" idx="0"/>
            <a:endCxn id="21" idx="2"/>
          </p:cNvCxnSpPr>
          <p:nvPr/>
        </p:nvCxnSpPr>
        <p:spPr>
          <a:xfrm flipV="1">
            <a:off x="3716412" y="3259700"/>
            <a:ext cx="2372107" cy="703638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2"/>
            <a:endCxn id="16" idx="0"/>
          </p:cNvCxnSpPr>
          <p:nvPr/>
        </p:nvCxnSpPr>
        <p:spPr>
          <a:xfrm>
            <a:off x="6088519" y="3259700"/>
            <a:ext cx="2319501" cy="430093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26" y="1814048"/>
            <a:ext cx="1216982" cy="1157905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="" xmlns:a16="http://schemas.microsoft.com/office/drawing/2014/main" id="{2450555E-9344-4FF2-81AD-CD2E8E74E9C4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Slide Number Placeholder 3">
            <a:extLst>
              <a:ext uri="{FF2B5EF4-FFF2-40B4-BE49-F238E27FC236}">
                <a16:creationId xmlns="" xmlns:a16="http://schemas.microsoft.com/office/drawing/2014/main" id="{9E4D0F9A-4D61-4987-9CA2-D8EFB0B1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21</a:t>
            </a:fld>
            <a:endParaRPr lang="en-US" b="1" dirty="0">
              <a:solidFill>
                <a:srgbClr val="2683C6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D5A56094-B8DA-4899-A279-F4BD308DB85F}"/>
              </a:ext>
            </a:extLst>
          </p:cNvPr>
          <p:cNvCxnSpPr>
            <a:cxnSpLocks/>
          </p:cNvCxnSpPr>
          <p:nvPr/>
        </p:nvCxnSpPr>
        <p:spPr>
          <a:xfrm>
            <a:off x="6115655" y="3268622"/>
            <a:ext cx="0" cy="457836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4A15F62A-5D29-4581-AC11-620742648601}"/>
              </a:ext>
            </a:extLst>
          </p:cNvPr>
          <p:cNvSpPr txBox="1">
            <a:spLocks/>
          </p:cNvSpPr>
          <p:nvPr/>
        </p:nvSpPr>
        <p:spPr>
          <a:xfrm>
            <a:off x="9386719" y="3698031"/>
            <a:ext cx="2723341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Economically</a:t>
            </a:r>
            <a:b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Disadvantaged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25B6E08-C7DE-421A-AEE2-EC7DBC133C60}"/>
              </a:ext>
            </a:extLst>
          </p:cNvPr>
          <p:cNvGrpSpPr/>
          <p:nvPr/>
        </p:nvGrpSpPr>
        <p:grpSpPr>
          <a:xfrm>
            <a:off x="9920482" y="4457239"/>
            <a:ext cx="1651395" cy="1651395"/>
            <a:chOff x="9920482" y="4459360"/>
            <a:chExt cx="1651395" cy="1651395"/>
          </a:xfrm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596475C5-3AEE-4CB5-BF4F-69416DE3767B}"/>
                </a:ext>
              </a:extLst>
            </p:cNvPr>
            <p:cNvSpPr/>
            <p:nvPr/>
          </p:nvSpPr>
          <p:spPr>
            <a:xfrm>
              <a:off x="9920482" y="4459360"/>
              <a:ext cx="1651395" cy="1651395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x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="" xmlns:a16="http://schemas.microsoft.com/office/drawing/2014/main" id="{99954CB9-44B5-4702-BFC8-7CA9E2AD2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7111" y="4690697"/>
              <a:ext cx="1598136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9742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the Gaps: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Ensuring Educational Equity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664A440D-2B82-46C1-A248-9CACA535FCB7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Slide Number Placeholder 3">
            <a:extLst>
              <a:ext uri="{FF2B5EF4-FFF2-40B4-BE49-F238E27FC236}">
                <a16:creationId xmlns="" xmlns:a16="http://schemas.microsoft.com/office/drawing/2014/main" id="{76ADA7FF-799B-40EF-BE5C-C638231B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22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3C29892-B478-4A67-BC21-C6F536450332}"/>
              </a:ext>
            </a:extLst>
          </p:cNvPr>
          <p:cNvSpPr txBox="1"/>
          <p:nvPr/>
        </p:nvSpPr>
        <p:spPr>
          <a:xfrm>
            <a:off x="788193" y="1270146"/>
            <a:ext cx="61786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Groups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All Students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African American 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Hispanic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White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American Indian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Asian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Pacific Islander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Two or More Races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Economically Disadvantaged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Current and Former Special Education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Calibri" charset="0"/>
              </a:rPr>
              <a:t>Current and Monitored English Learners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Continuously Enrolled/Non-Continuously Enrolled</a:t>
            </a:r>
          </a:p>
          <a:p>
            <a:pPr marL="285750" indent="-285750">
              <a:spcAft>
                <a:spcPts val="600"/>
              </a:spcAft>
              <a:buFont typeface="Arial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E2E4F77D-4E55-4A87-A3BF-5955010706DB}"/>
              </a:ext>
            </a:extLst>
          </p:cNvPr>
          <p:cNvSpPr txBox="1"/>
          <p:nvPr/>
        </p:nvSpPr>
        <p:spPr>
          <a:xfrm>
            <a:off x="6424926" y="1293885"/>
            <a:ext cx="5520389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Indicators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Academic Achievement in Reading, Mathematics, Writing, Science and Social Studies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Growth in Reading and Mathematics (Elementary and Middle Schools)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Graduation Rates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Calibri" charset="0"/>
              </a:rPr>
              <a:t>English Learner Language Proficiency Status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College, Career, and Military Readiness Performance</a:t>
            </a:r>
          </a:p>
          <a:p>
            <a:pPr marL="285750" indent="-285750">
              <a:spcAft>
                <a:spcPts val="6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  <a:cs typeface="Calibri" charset="0"/>
              </a:rPr>
              <a:t>At or Above Meets Grade Level Performance in Reading and Mathematics</a:t>
            </a:r>
          </a:p>
        </p:txBody>
      </p:sp>
    </p:spTree>
    <p:extLst>
      <p:ext uri="{BB962C8B-B14F-4D97-AF65-F5344CB8AC3E}">
        <p14:creationId xmlns:p14="http://schemas.microsoft.com/office/powerpoint/2010/main" val="595427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the Gaps: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Ensuring Educational Equity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CDF46B2-882B-4D75-A3DB-1E57D0D53A21}"/>
              </a:ext>
            </a:extLst>
          </p:cNvPr>
          <p:cNvGrpSpPr/>
          <p:nvPr/>
        </p:nvGrpSpPr>
        <p:grpSpPr>
          <a:xfrm>
            <a:off x="1556066" y="1657353"/>
            <a:ext cx="731520" cy="731520"/>
            <a:chOff x="1556066" y="1657353"/>
            <a:chExt cx="784042" cy="784042"/>
          </a:xfrm>
        </p:grpSpPr>
        <p:sp>
          <p:nvSpPr>
            <p:cNvPr id="7" name="Rectangle 6"/>
            <p:cNvSpPr/>
            <p:nvPr/>
          </p:nvSpPr>
          <p:spPr>
            <a:xfrm>
              <a:off x="1556066" y="1657353"/>
              <a:ext cx="784042" cy="784042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4856" y="1742261"/>
              <a:ext cx="710455" cy="66896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074CCC7-39E1-4FE4-9994-1D640067CFC8}"/>
              </a:ext>
            </a:extLst>
          </p:cNvPr>
          <p:cNvGrpSpPr/>
          <p:nvPr/>
        </p:nvGrpSpPr>
        <p:grpSpPr>
          <a:xfrm>
            <a:off x="1556064" y="2547109"/>
            <a:ext cx="731520" cy="731520"/>
            <a:chOff x="1556064" y="2843694"/>
            <a:chExt cx="769247" cy="769247"/>
          </a:xfrm>
        </p:grpSpPr>
        <p:sp>
          <p:nvSpPr>
            <p:cNvPr id="8" name="Rectangle 7"/>
            <p:cNvSpPr/>
            <p:nvPr/>
          </p:nvSpPr>
          <p:spPr>
            <a:xfrm>
              <a:off x="1556064" y="2843694"/>
              <a:ext cx="769247" cy="769247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7244" y="2944485"/>
              <a:ext cx="581384" cy="599841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1556064" y="3436865"/>
            <a:ext cx="731520" cy="73152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2868" y="5216378"/>
            <a:ext cx="731520" cy="73152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97" y="4424444"/>
            <a:ext cx="527054" cy="527054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2518926" y="2016299"/>
            <a:ext cx="2316222" cy="1362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04932" y="2906055"/>
            <a:ext cx="2316222" cy="1362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487347" y="3795811"/>
            <a:ext cx="2316222" cy="1362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32533" y="5575324"/>
            <a:ext cx="2316222" cy="1362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130C3E6-B7DF-4CE8-8EE7-F9412F9C3302}"/>
              </a:ext>
            </a:extLst>
          </p:cNvPr>
          <p:cNvGrpSpPr/>
          <p:nvPr/>
        </p:nvGrpSpPr>
        <p:grpSpPr>
          <a:xfrm>
            <a:off x="4939535" y="5214174"/>
            <a:ext cx="731520" cy="731520"/>
            <a:chOff x="4939535" y="5214174"/>
            <a:chExt cx="962861" cy="962861"/>
          </a:xfrm>
        </p:grpSpPr>
        <p:sp>
          <p:nvSpPr>
            <p:cNvPr id="30" name="Rectangle 29"/>
            <p:cNvSpPr/>
            <p:nvPr/>
          </p:nvSpPr>
          <p:spPr>
            <a:xfrm>
              <a:off x="4939535" y="5214174"/>
              <a:ext cx="962861" cy="962861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771" y="5274460"/>
              <a:ext cx="756863" cy="764113"/>
            </a:xfrm>
            <a:prstGeom prst="rect">
              <a:avLst/>
            </a:prstGeom>
          </p:spPr>
        </p:pic>
      </p:grpSp>
      <p:sp>
        <p:nvSpPr>
          <p:cNvPr id="35" name="Title 1"/>
          <p:cNvSpPr txBox="1">
            <a:spLocks/>
          </p:cNvSpPr>
          <p:nvPr/>
        </p:nvSpPr>
        <p:spPr>
          <a:xfrm>
            <a:off x="1005016" y="1180429"/>
            <a:ext cx="205945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Student Group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968389" y="1187613"/>
            <a:ext cx="2899626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Achievement Target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486270" y="2700730"/>
            <a:ext cx="2152121" cy="2152121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8112517" y="1842614"/>
            <a:ext cx="2899626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% of Subgroups </a:t>
            </a:r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that meet target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8482966" y="3333058"/>
            <a:ext cx="2152122" cy="8874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3E8853"/>
                </a:solidFill>
                <a:latin typeface="Century Gothic" panose="020B0502020202020204" pitchFamily="34" charset="0"/>
              </a:rPr>
              <a:t>Overall </a:t>
            </a:r>
          </a:p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3E8853"/>
                </a:solidFill>
                <a:latin typeface="Century Gothic" panose="020B0502020202020204" pitchFamily="34" charset="0"/>
              </a:rPr>
              <a:t>Grade</a:t>
            </a:r>
          </a:p>
        </p:txBody>
      </p:sp>
      <p:cxnSp>
        <p:nvCxnSpPr>
          <p:cNvPr id="40" name="Straight Connector 39"/>
          <p:cNvCxnSpPr>
            <a:endCxn id="37" idx="1"/>
          </p:cNvCxnSpPr>
          <p:nvPr/>
        </p:nvCxnSpPr>
        <p:spPr>
          <a:xfrm>
            <a:off x="5913851" y="2023229"/>
            <a:ext cx="2572419" cy="1753562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7" idx="1"/>
          </p:cNvCxnSpPr>
          <p:nvPr/>
        </p:nvCxnSpPr>
        <p:spPr>
          <a:xfrm flipV="1">
            <a:off x="5910547" y="3776791"/>
            <a:ext cx="2575723" cy="1755648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endCxn id="37" idx="1"/>
          </p:cNvCxnSpPr>
          <p:nvPr/>
        </p:nvCxnSpPr>
        <p:spPr>
          <a:xfrm flipV="1">
            <a:off x="6008667" y="3776791"/>
            <a:ext cx="2477603" cy="810366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6008667" y="2969358"/>
            <a:ext cx="2477603" cy="813816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664A440D-2B82-46C1-A248-9CACA535FCB7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Slide Number Placeholder 3">
            <a:extLst>
              <a:ext uri="{FF2B5EF4-FFF2-40B4-BE49-F238E27FC236}">
                <a16:creationId xmlns="" xmlns:a16="http://schemas.microsoft.com/office/drawing/2014/main" id="{76ADA7FF-799B-40EF-BE5C-C638231B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23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6AE091D4-9CA6-4CC1-B9DD-A19D8CDC902C}"/>
              </a:ext>
            </a:extLst>
          </p:cNvPr>
          <p:cNvSpPr/>
          <p:nvPr/>
        </p:nvSpPr>
        <p:spPr>
          <a:xfrm>
            <a:off x="1556064" y="4326621"/>
            <a:ext cx="731520" cy="731520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E55A912B-9313-4DEA-8304-3CFD8929A11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24" y="3525917"/>
            <a:ext cx="433200" cy="501719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44A9B20E-9D63-4937-9923-236560D9C542}"/>
              </a:ext>
            </a:extLst>
          </p:cNvPr>
          <p:cNvCxnSpPr/>
          <p:nvPr/>
        </p:nvCxnSpPr>
        <p:spPr>
          <a:xfrm flipV="1">
            <a:off x="2487347" y="4685567"/>
            <a:ext cx="2316222" cy="13629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FD198F91-18D6-403C-B86B-C579925364D6}"/>
              </a:ext>
            </a:extLst>
          </p:cNvPr>
          <p:cNvGrpSpPr/>
          <p:nvPr/>
        </p:nvGrpSpPr>
        <p:grpSpPr>
          <a:xfrm>
            <a:off x="4939535" y="4325173"/>
            <a:ext cx="731520" cy="731520"/>
            <a:chOff x="4939535" y="5214174"/>
            <a:chExt cx="962861" cy="962861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A9EB365A-FC0D-4389-A6A3-10CB46111E5B}"/>
                </a:ext>
              </a:extLst>
            </p:cNvPr>
            <p:cNvSpPr/>
            <p:nvPr/>
          </p:nvSpPr>
          <p:spPr>
            <a:xfrm>
              <a:off x="4939535" y="5214174"/>
              <a:ext cx="962861" cy="962861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52" name="Picture 51">
              <a:extLst>
                <a:ext uri="{FF2B5EF4-FFF2-40B4-BE49-F238E27FC236}">
                  <a16:creationId xmlns="" xmlns:a16="http://schemas.microsoft.com/office/drawing/2014/main" id="{E206DF15-7B06-42C8-B538-F70C8758E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771" y="5274460"/>
              <a:ext cx="756863" cy="764113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CA7CC7BA-F844-46A3-83E4-44221AC9AA49}"/>
              </a:ext>
            </a:extLst>
          </p:cNvPr>
          <p:cNvGrpSpPr/>
          <p:nvPr/>
        </p:nvGrpSpPr>
        <p:grpSpPr>
          <a:xfrm>
            <a:off x="4939535" y="3436174"/>
            <a:ext cx="731520" cy="731520"/>
            <a:chOff x="4939535" y="5214174"/>
            <a:chExt cx="962861" cy="962861"/>
          </a:xfrm>
        </p:grpSpPr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3930BB25-04B8-4151-A67D-8FBE50632E6E}"/>
                </a:ext>
              </a:extLst>
            </p:cNvPr>
            <p:cNvSpPr/>
            <p:nvPr/>
          </p:nvSpPr>
          <p:spPr>
            <a:xfrm>
              <a:off x="4939535" y="5214174"/>
              <a:ext cx="962861" cy="962861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55" name="Picture 54">
              <a:extLst>
                <a:ext uri="{FF2B5EF4-FFF2-40B4-BE49-F238E27FC236}">
                  <a16:creationId xmlns="" xmlns:a16="http://schemas.microsoft.com/office/drawing/2014/main" id="{E341C46F-8BF4-47C6-B7FF-8CC4F02C1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771" y="5274460"/>
              <a:ext cx="756863" cy="764113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DD61A2B0-FFCA-420D-BDA8-66BBFC066BF2}"/>
              </a:ext>
            </a:extLst>
          </p:cNvPr>
          <p:cNvGrpSpPr/>
          <p:nvPr/>
        </p:nvGrpSpPr>
        <p:grpSpPr>
          <a:xfrm>
            <a:off x="4939535" y="2547175"/>
            <a:ext cx="731520" cy="731520"/>
            <a:chOff x="4939535" y="5214174"/>
            <a:chExt cx="962861" cy="962861"/>
          </a:xfrm>
        </p:grpSpPr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D5F03FB4-E6C4-4FC1-ABFB-2271370138DF}"/>
                </a:ext>
              </a:extLst>
            </p:cNvPr>
            <p:cNvSpPr/>
            <p:nvPr/>
          </p:nvSpPr>
          <p:spPr>
            <a:xfrm>
              <a:off x="4939535" y="5214174"/>
              <a:ext cx="962861" cy="962861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Picture 57">
              <a:extLst>
                <a:ext uri="{FF2B5EF4-FFF2-40B4-BE49-F238E27FC236}">
                  <a16:creationId xmlns="" xmlns:a16="http://schemas.microsoft.com/office/drawing/2014/main" id="{B605AA20-1307-4F9D-BDEB-C80058129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771" y="5274460"/>
              <a:ext cx="756863" cy="764113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D0B0BB3F-BD7C-46AF-806C-D1FFE13EB28B}"/>
              </a:ext>
            </a:extLst>
          </p:cNvPr>
          <p:cNvGrpSpPr/>
          <p:nvPr/>
        </p:nvGrpSpPr>
        <p:grpSpPr>
          <a:xfrm>
            <a:off x="4939535" y="1658176"/>
            <a:ext cx="731520" cy="731520"/>
            <a:chOff x="4939535" y="5214174"/>
            <a:chExt cx="962861" cy="962861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801D0E86-5959-456D-8560-56B147CDDDB5}"/>
                </a:ext>
              </a:extLst>
            </p:cNvPr>
            <p:cNvSpPr/>
            <p:nvPr/>
          </p:nvSpPr>
          <p:spPr>
            <a:xfrm>
              <a:off x="4939535" y="5214174"/>
              <a:ext cx="962861" cy="962861"/>
            </a:xfrm>
            <a:prstGeom prst="rect">
              <a:avLst/>
            </a:prstGeom>
            <a:solidFill>
              <a:schemeClr val="accent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="" xmlns:a16="http://schemas.microsoft.com/office/drawing/2014/main" id="{370029AF-267E-46EC-B36C-5C34752F0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771" y="5274460"/>
              <a:ext cx="756863" cy="764113"/>
            </a:xfrm>
            <a:prstGeom prst="rect">
              <a:avLst/>
            </a:prstGeom>
          </p:spPr>
        </p:pic>
      </p:grp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C512E50-5922-4BC1-BB26-83D7EE63AE79}"/>
              </a:ext>
            </a:extLst>
          </p:cNvPr>
          <p:cNvCxnSpPr>
            <a:cxnSpLocks/>
          </p:cNvCxnSpPr>
          <p:nvPr/>
        </p:nvCxnSpPr>
        <p:spPr>
          <a:xfrm>
            <a:off x="5981312" y="3782072"/>
            <a:ext cx="2498351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>
            <a:extLst>
              <a:ext uri="{FF2B5EF4-FFF2-40B4-BE49-F238E27FC236}">
                <a16:creationId xmlns="" xmlns:a16="http://schemas.microsoft.com/office/drawing/2014/main" id="{D031BBA6-228A-45A4-8503-A63F90F88A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868" y="5296382"/>
            <a:ext cx="731520" cy="54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Local Accountability Plan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15341" y="2520935"/>
            <a:ext cx="1900212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16" y="2938377"/>
            <a:ext cx="1000279" cy="10499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93728" y="4122323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The Gaps</a:t>
            </a:r>
            <a:endParaRPr lang="en-US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8639" y="2520935"/>
            <a:ext cx="1911350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57" y="2938377"/>
            <a:ext cx="1013943" cy="105812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28072" y="4122323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Progress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1937" y="2520935"/>
            <a:ext cx="1911350" cy="29479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661" y="2938377"/>
            <a:ext cx="943731" cy="98484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61370" y="4122324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75385" y="2522502"/>
            <a:ext cx="1900212" cy="2947991"/>
          </a:xfrm>
          <a:prstGeom prst="rect">
            <a:avLst/>
          </a:prstGeom>
          <a:solidFill>
            <a:schemeClr val="accent5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Century Gothic" panose="020B0502020202020204" pitchFamily="34" charset="0"/>
              </a:rPr>
              <a:t>*Example</a:t>
            </a: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Sa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53772" y="4123890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Extra-Curricular Activities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431262" y="2514360"/>
            <a:ext cx="1900212" cy="2947991"/>
          </a:xfrm>
          <a:prstGeom prst="rect">
            <a:avLst/>
          </a:prstGeom>
          <a:solidFill>
            <a:schemeClr val="accent5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Century Gothic" panose="020B0502020202020204" pitchFamily="34" charset="0"/>
              </a:rPr>
              <a:t>*Example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09649" y="4115748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Local</a:t>
            </a:r>
          </a:p>
          <a:p>
            <a:pPr algn="ctr"/>
            <a:r>
              <a:rPr lang="en-US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Assessments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53422" y="1870248"/>
            <a:ext cx="4078052" cy="538005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Local Accountability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508" y="2859122"/>
            <a:ext cx="1423859" cy="120764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3022351"/>
            <a:ext cx="967895" cy="966005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="" xmlns:a16="http://schemas.microsoft.com/office/drawing/2014/main" id="{C5AB1F89-4872-4761-B73C-E93057D8E54E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Slide Number Placeholder 3">
            <a:extLst>
              <a:ext uri="{FF2B5EF4-FFF2-40B4-BE49-F238E27FC236}">
                <a16:creationId xmlns="" xmlns:a16="http://schemas.microsoft.com/office/drawing/2014/main" id="{C68E6186-1BAC-4268-966E-9322F6C4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24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771366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rgbClr val="3E8853"/>
                </a:solidFill>
                <a:latin typeface="Century Gothic" panose="020B0502020202020204" pitchFamily="34" charset="0"/>
              </a:rPr>
              <a:t>Local Accountability Plan: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Purpose and Requirements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739" y="3033089"/>
            <a:ext cx="51004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Requirements for Districts</a:t>
            </a:r>
            <a:endParaRPr lang="en-US" sz="2400" dirty="0">
              <a:solidFill>
                <a:srgbClr val="3E8853"/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ea typeface="Calibri" charset="0"/>
                <a:cs typeface="Calibri" charset="0"/>
              </a:rPr>
              <a:t>Local plans must include the TEA-assigned three domain performance ratings (at least 50% of the overall rating).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ea typeface="Calibri" charset="0"/>
                <a:cs typeface="Calibri" charset="0"/>
              </a:rPr>
              <a:t>Locally developed domain and measures must provide for the assignment of A–F grades, and be reliable and valid.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1739" y="1293885"/>
            <a:ext cx="55203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Purpose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Century Gothic" panose="020B0502020202020204" pitchFamily="34" charset="0"/>
              </a:rPr>
              <a:t>To allow districts (at their option) to rate campuses using locally developed domains and accountability measures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05374BC-E267-48A9-894C-51BDEF7AD38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41DF6C23-A129-45CB-9726-06EC5ECA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25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E93E193-377C-414C-8E78-ABD003879E53}"/>
              </a:ext>
            </a:extLst>
          </p:cNvPr>
          <p:cNvSpPr txBox="1"/>
          <p:nvPr/>
        </p:nvSpPr>
        <p:spPr>
          <a:xfrm>
            <a:off x="8707536" y="5126918"/>
            <a:ext cx="3124022" cy="1031051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Volunteer to participate in the pilot program.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27976DB-F001-4F07-87A6-C35F208A19CA}"/>
              </a:ext>
            </a:extLst>
          </p:cNvPr>
          <p:cNvSpPr txBox="1"/>
          <p:nvPr/>
        </p:nvSpPr>
        <p:spPr>
          <a:xfrm>
            <a:off x="6786769" y="1394966"/>
            <a:ext cx="510043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More Requirements for Districts</a:t>
            </a:r>
            <a:endParaRPr lang="en-US" sz="2400" dirty="0">
              <a:solidFill>
                <a:srgbClr val="3E8853"/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Auditable Calculations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Campus score card that can be displayed on TEA’s website </a:t>
            </a: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Publicly available explanation of the methodology used to assign ratings</a:t>
            </a: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Calibri" charset="0"/>
              </a:rPr>
              <a:t>Plans submitted to TEA for approval</a:t>
            </a:r>
          </a:p>
        </p:txBody>
      </p:sp>
    </p:spTree>
    <p:extLst>
      <p:ext uri="{BB962C8B-B14F-4D97-AF65-F5344CB8AC3E}">
        <p14:creationId xmlns:p14="http://schemas.microsoft.com/office/powerpoint/2010/main" val="2130311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87586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rgbClr val="3E8853"/>
                </a:solidFill>
                <a:latin typeface="Century Gothic" panose="020B0502020202020204" pitchFamily="34" charset="0"/>
              </a:rPr>
              <a:t>Local Accountability Plan: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Getting the Plan Approved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738" y="3344557"/>
            <a:ext cx="5520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Requirements for Approval</a:t>
            </a:r>
            <a:endParaRPr lang="en-US" sz="2400" dirty="0">
              <a:solidFill>
                <a:srgbClr val="3E8853"/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The agency determines whether the plan meets the minimum requirements.</a:t>
            </a:r>
            <a:endParaRPr lang="en-US" sz="2000" dirty="0">
              <a:latin typeface="Century Gothic" panose="020B0502020202020204" pitchFamily="34" charset="0"/>
              <a:cs typeface="Calibri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An audit conducted by the agency verifies calculations included in the plan.</a:t>
            </a:r>
          </a:p>
          <a:p>
            <a:pPr marL="285750" indent="-285750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A review panel approves the plan.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1739" y="1293885"/>
            <a:ext cx="55203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Authority</a:t>
            </a:r>
          </a:p>
          <a:p>
            <a:pPr>
              <a:spcAft>
                <a:spcPts val="600"/>
              </a:spcAft>
            </a:pPr>
            <a:r>
              <a:rPr lang="en-US" altLang="en-US" sz="2000" dirty="0">
                <a:latin typeface="Century Gothic" panose="020B0502020202020204" pitchFamily="34" charset="0"/>
                <a:ea typeface="Calibri" charset="0"/>
                <a:cs typeface="Calibri" charset="0"/>
              </a:rPr>
              <a:t>The commissioner has authority to develop the process to approve requests to assign campus performance ratings.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05374BC-E267-48A9-894C-51BDEF7AD38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41DF6C23-A129-45CB-9726-06EC5ECA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26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27976DB-F001-4F07-87A6-C35F208A19CA}"/>
              </a:ext>
            </a:extLst>
          </p:cNvPr>
          <p:cNvSpPr txBox="1"/>
          <p:nvPr/>
        </p:nvSpPr>
        <p:spPr>
          <a:xfrm>
            <a:off x="6786769" y="1394966"/>
            <a:ext cx="51669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3E8853"/>
                </a:solidFill>
                <a:latin typeface="Century Gothic" panose="020B0502020202020204" pitchFamily="34" charset="0"/>
              </a:rPr>
              <a:t>One Condition</a:t>
            </a:r>
            <a:endParaRPr lang="en-US" sz="2400" dirty="0">
              <a:solidFill>
                <a:srgbClr val="3E8853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A locally developed accountability system can only be used for campuses </a:t>
            </a:r>
            <a:r>
              <a:rPr lang="en-US" altLang="en-US" sz="2000" u="sng" dirty="0">
                <a:latin typeface="Century Gothic" panose="020B0502020202020204" pitchFamily="34" charset="0"/>
                <a:cs typeface="Calibri" charset="0"/>
              </a:rPr>
              <a:t>not</a:t>
            </a:r>
            <a:r>
              <a:rPr lang="en-US" altLang="en-US" sz="2000" dirty="0">
                <a:latin typeface="Century Gothic" panose="020B0502020202020204" pitchFamily="34" charset="0"/>
                <a:cs typeface="Calibri" charset="0"/>
              </a:rPr>
              <a:t> assigned an overall rating of D or F by TEA.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6F96B2C-F597-4B41-A441-56F038F82184}"/>
              </a:ext>
            </a:extLst>
          </p:cNvPr>
          <p:cNvSpPr txBox="1"/>
          <p:nvPr/>
        </p:nvSpPr>
        <p:spPr>
          <a:xfrm>
            <a:off x="8707536" y="5126918"/>
            <a:ext cx="3124022" cy="1031051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Volunteer to participate in the pilot program.</a:t>
            </a:r>
          </a:p>
        </p:txBody>
      </p:sp>
    </p:spTree>
    <p:extLst>
      <p:ext uri="{BB962C8B-B14F-4D97-AF65-F5344CB8AC3E}">
        <p14:creationId xmlns:p14="http://schemas.microsoft.com/office/powerpoint/2010/main" val="2003242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New Indicator: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Extracurriculuar/Cocurricular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94" y="1270146"/>
            <a:ext cx="563673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F57F43"/>
                </a:solidFill>
                <a:latin typeface="Century Gothic" panose="020B0502020202020204" pitchFamily="34" charset="0"/>
              </a:rPr>
              <a:t>Feasibility Study</a:t>
            </a:r>
            <a:endParaRPr lang="en-US" sz="2400" dirty="0">
              <a:solidFill>
                <a:srgbClr val="F57F43"/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F57F43"/>
              </a:buClr>
              <a:buFont typeface="Arial" charset="0"/>
              <a:buChar char="•"/>
            </a:pPr>
            <a:r>
              <a:rPr lang="en-US" altLang="en-US" sz="2000" dirty="0">
                <a:latin typeface="Century Gothic" panose="020B0502020202020204" pitchFamily="34" charset="0"/>
              </a:rPr>
              <a:t>Determine the feasibility of incorporating indicators that account for extracurricular and cocurricular student activity.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F57F43"/>
              </a:buClr>
              <a:buFont typeface="Arial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commissioner may establish an advisory committee.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1937" y="3782591"/>
            <a:ext cx="55203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rgbClr val="F57F43"/>
                </a:solidFill>
                <a:latin typeface="Century Gothic" panose="020B0502020202020204" pitchFamily="34" charset="0"/>
              </a:rPr>
              <a:t>Report</a:t>
            </a:r>
          </a:p>
          <a:p>
            <a:pPr>
              <a:spcAft>
                <a:spcPts val="600"/>
              </a:spcAft>
              <a:buClr>
                <a:srgbClr val="F57F43"/>
              </a:buClr>
            </a:pPr>
            <a:r>
              <a:rPr lang="en-US" altLang="en-US" sz="2000" dirty="0">
                <a:latin typeface="Century Gothic" panose="020B0502020202020204" pitchFamily="34" charset="0"/>
              </a:rPr>
              <a:t>A report to the legislature on the feasibility of these indicators is due by December 1, 2022, unless a similar indicator is adopted prior to December 1, 2022.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05374BC-E267-48A9-894C-51BDEF7AD38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="" xmlns:a16="http://schemas.microsoft.com/office/drawing/2014/main" id="{41DF6C23-A129-45CB-9726-06EC5ECA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27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8AB91AA-C13A-403F-A041-A8B8B3802ADB}"/>
              </a:ext>
            </a:extLst>
          </p:cNvPr>
          <p:cNvSpPr txBox="1"/>
          <p:nvPr/>
        </p:nvSpPr>
        <p:spPr>
          <a:xfrm>
            <a:off x="8674443" y="4191000"/>
            <a:ext cx="3190498" cy="2015936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Make suggestions for extracurricular or cocurricular Indicator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Volunteer to serve on a committee</a:t>
            </a:r>
          </a:p>
        </p:txBody>
      </p:sp>
    </p:spTree>
    <p:extLst>
      <p:ext uri="{BB962C8B-B14F-4D97-AF65-F5344CB8AC3E}">
        <p14:creationId xmlns:p14="http://schemas.microsoft.com/office/powerpoint/2010/main" val="3490450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85073" y="3455384"/>
            <a:ext cx="9004096" cy="839168"/>
          </a:xfrm>
          <a:prstGeom prst="rightArrow">
            <a:avLst>
              <a:gd name="adj1" fmla="val 50000"/>
              <a:gd name="adj2" fmla="val 344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99174" y="2502430"/>
            <a:ext cx="2094723" cy="8317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HB 22 Passed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by the 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85</a:t>
            </a:r>
            <a:r>
              <a:rPr lang="en-US" sz="12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Texas Legislature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(May 2017)</a:t>
            </a:r>
          </a:p>
        </p:txBody>
      </p:sp>
      <p:sp>
        <p:nvSpPr>
          <p:cNvPr id="5" name="Oval 4"/>
          <p:cNvSpPr/>
          <p:nvPr/>
        </p:nvSpPr>
        <p:spPr>
          <a:xfrm>
            <a:off x="1344650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471107" y="3157735"/>
            <a:ext cx="3790" cy="610603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269597" y="373708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392265" y="3989997"/>
            <a:ext cx="3790" cy="610603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>
            <a:spLocks/>
          </p:cNvSpPr>
          <p:nvPr/>
        </p:nvSpPr>
        <p:spPr>
          <a:xfrm>
            <a:off x="6167457" y="2356255"/>
            <a:ext cx="2294864" cy="10089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Rules adopted for local accountability system and application window opens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(Fall 2018)</a:t>
            </a:r>
          </a:p>
        </p:txBody>
      </p:sp>
      <p:sp>
        <p:nvSpPr>
          <p:cNvPr id="51" name="Oval 50"/>
          <p:cNvSpPr/>
          <p:nvPr/>
        </p:nvSpPr>
        <p:spPr>
          <a:xfrm>
            <a:off x="4787071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4909738" y="3157734"/>
            <a:ext cx="3790" cy="610603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 txBox="1">
            <a:spLocks/>
          </p:cNvSpPr>
          <p:nvPr/>
        </p:nvSpPr>
        <p:spPr>
          <a:xfrm>
            <a:off x="3811334" y="2495362"/>
            <a:ext cx="2294864" cy="8317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Rules finalized for three 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domain system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(Spring 2018)</a:t>
            </a: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4751667" y="4608217"/>
            <a:ext cx="2781247" cy="1342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Three  domain system rates all campuses and districts. </a:t>
            </a:r>
            <a:b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Takes effect as follows: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Districts: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A–F Rating Labels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Campuses: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Improvement Required or Met Standard</a:t>
            </a:r>
            <a:endParaRPr lang="en-US" sz="12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(August 2018)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8462321" y="2276179"/>
            <a:ext cx="2562729" cy="8317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Campuses: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A–F labels take effect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and local accountability 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system is incorporated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(August 2019)</a:t>
            </a:r>
          </a:p>
        </p:txBody>
      </p:sp>
      <p:sp>
        <p:nvSpPr>
          <p:cNvPr id="63" name="Oval 62"/>
          <p:cNvSpPr/>
          <p:nvPr/>
        </p:nvSpPr>
        <p:spPr>
          <a:xfrm>
            <a:off x="5916939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044625" y="4001423"/>
            <a:ext cx="0" cy="599177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itle 1"/>
          <p:cNvSpPr txBox="1">
            <a:spLocks/>
          </p:cNvSpPr>
          <p:nvPr/>
        </p:nvSpPr>
        <p:spPr>
          <a:xfrm>
            <a:off x="7334019" y="4699658"/>
            <a:ext cx="2294864" cy="83171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”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What If” report on campus performance, based 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on data used to assign </a:t>
            </a:r>
            <a:b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2018 ratings.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(January 2019)</a:t>
            </a:r>
          </a:p>
        </p:txBody>
      </p:sp>
      <p:sp>
        <p:nvSpPr>
          <p:cNvPr id="91" name="Oval 90"/>
          <p:cNvSpPr/>
          <p:nvPr/>
        </p:nvSpPr>
        <p:spPr>
          <a:xfrm>
            <a:off x="7192223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7314889" y="3157734"/>
            <a:ext cx="3790" cy="610603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8358783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8481451" y="4001427"/>
            <a:ext cx="3790" cy="610603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>
            <a:off x="2062474" y="4590390"/>
            <a:ext cx="2676660" cy="8317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Task Force launches on how to  incorporate extracurricular activities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(Winter 2017)</a:t>
            </a:r>
          </a:p>
        </p:txBody>
      </p:sp>
      <p:sp>
        <p:nvSpPr>
          <p:cNvPr id="97" name="Oval 96"/>
          <p:cNvSpPr/>
          <p:nvPr/>
        </p:nvSpPr>
        <p:spPr>
          <a:xfrm>
            <a:off x="9039040" y="3608218"/>
            <a:ext cx="519775" cy="51977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9301815" y="3301368"/>
            <a:ext cx="0" cy="463894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283741" y="3301364"/>
            <a:ext cx="468514" cy="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749052" y="3118019"/>
            <a:ext cx="0" cy="199840"/>
          </a:xfrm>
          <a:prstGeom prst="line">
            <a:avLst/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Timeline: 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Implementation of HB 22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472186" y="3748513"/>
            <a:ext cx="252914" cy="25291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594853" y="2260456"/>
            <a:ext cx="0" cy="1507881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1497069" y="1652569"/>
            <a:ext cx="2294864" cy="8317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Start of pilot group to </a:t>
            </a:r>
          </a:p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design local accountability</a:t>
            </a:r>
          </a:p>
          <a:p>
            <a:pPr algn="ctr">
              <a:lnSpc>
                <a:spcPct val="100000"/>
              </a:lnSpc>
            </a:pPr>
            <a:r>
              <a:rPr 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(Fall 2017)</a:t>
            </a:r>
          </a:p>
        </p:txBody>
      </p:sp>
      <p:sp>
        <p:nvSpPr>
          <p:cNvPr id="33" name="Slide Number Placeholder 3">
            <a:extLst>
              <a:ext uri="{FF2B5EF4-FFF2-40B4-BE49-F238E27FC236}">
                <a16:creationId xmlns="" xmlns:a16="http://schemas.microsoft.com/office/drawing/2014/main" id="{EA7CAB64-2FA7-4ED4-8117-2F406020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28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B42F5E47-F06E-4910-9D3D-16848050488E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Slide Number Placeholder 3">
            <a:extLst>
              <a:ext uri="{FF2B5EF4-FFF2-40B4-BE49-F238E27FC236}">
                <a16:creationId xmlns="" xmlns:a16="http://schemas.microsoft.com/office/drawing/2014/main" id="{8D8C4926-FA4C-4337-B498-4189EFD7CADC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28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8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Timeline: 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Domain Development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Slide Number Placeholder 3">
            <a:extLst>
              <a:ext uri="{FF2B5EF4-FFF2-40B4-BE49-F238E27FC236}">
                <a16:creationId xmlns="" xmlns:a16="http://schemas.microsoft.com/office/drawing/2014/main" id="{EA7CAB64-2FA7-4ED4-8117-2F406020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29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B42F5E47-F06E-4910-9D3D-16848050488E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Slide Number Placeholder 3">
            <a:extLst>
              <a:ext uri="{FF2B5EF4-FFF2-40B4-BE49-F238E27FC236}">
                <a16:creationId xmlns="" xmlns:a16="http://schemas.microsoft.com/office/drawing/2014/main" id="{8D8C4926-FA4C-4337-B498-4189EFD7CADC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29</a:t>
            </a:fld>
            <a:endParaRPr lang="en-US" b="1" dirty="0">
              <a:solidFill>
                <a:srgbClr val="2683C6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AEE9A1DC-6DF5-4B3D-BF13-736051A3A4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738" y="1400432"/>
          <a:ext cx="8225364" cy="480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840">
                  <a:extLst>
                    <a:ext uri="{9D8B030D-6E8A-4147-A177-3AD203B41FA5}">
                      <a16:colId xmlns="" xmlns:a16="http://schemas.microsoft.com/office/drawing/2014/main" val="821087714"/>
                    </a:ext>
                  </a:extLst>
                </a:gridCol>
                <a:gridCol w="6231524">
                  <a:extLst>
                    <a:ext uri="{9D8B030D-6E8A-4147-A177-3AD203B41FA5}">
                      <a16:colId xmlns="" xmlns:a16="http://schemas.microsoft.com/office/drawing/2014/main" val="1519993297"/>
                    </a:ext>
                  </a:extLst>
                </a:gridCol>
              </a:tblGrid>
              <a:tr h="567812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Expected Timeline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</a:rPr>
                        <a:t>Activity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921453785"/>
                  </a:ext>
                </a:extLst>
              </a:tr>
              <a:tr h="275992">
                <a:tc rowSpan="9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Aug.–December 2017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Stakeholder feedback 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4197573513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ATAC and APAC monthly subcommittee meetings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714561812"/>
                  </a:ext>
                </a:extLst>
              </a:tr>
              <a:tr h="537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Training Sessions with ESC: HB 22 Overview and Student Achievement Domain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765381112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Training Sessions with ESC: School Progress Domain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86833692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Training Sessions with ESC: Closing the Gaps Domain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602138267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September 18–19, ATAC meeting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91451570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October 11–12, APAC meeting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218439861"/>
                  </a:ext>
                </a:extLst>
              </a:tr>
              <a:tr h="315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November, ATAC meeting (final recommendations for 2018 A–F)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444493124"/>
                  </a:ext>
                </a:extLst>
              </a:tr>
              <a:tr h="297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December, APAC meeting (final recommendations for 2018 A–F)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768074096"/>
                  </a:ext>
                </a:extLst>
              </a:tr>
              <a:tr h="275992">
                <a:tc rowSpan="2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January–April 2018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Continued stakeholder feedback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698729550"/>
                  </a:ext>
                </a:extLst>
              </a:tr>
              <a:tr h="324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Commissioner final 2018 A–F decisions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19018586"/>
                  </a:ext>
                </a:extLst>
              </a:tr>
              <a:tr h="275992">
                <a:tc rowSpan="3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May–June 2018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2018 A–F accountability manual creation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963098511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Public comment on A–F accountability manual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262135298"/>
                  </a:ext>
                </a:extLst>
              </a:tr>
              <a:tr h="275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2018 A–F Manual adoption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69339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85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0901" y="1375787"/>
            <a:ext cx="7543800" cy="5741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rgbClr val="1181C8"/>
                </a:solidFill>
                <a:latin typeface="Century Gothic" panose="020B0502020202020204" pitchFamily="34" charset="0"/>
              </a:rPr>
              <a:t>House Bill 22, 85</a:t>
            </a:r>
            <a:r>
              <a:rPr lang="en-US" sz="2700" b="1" baseline="30000" dirty="0">
                <a:solidFill>
                  <a:srgbClr val="1181C8"/>
                </a:solidFill>
                <a:latin typeface="Century Gothic" panose="020B0502020202020204" pitchFamily="34" charset="0"/>
              </a:rPr>
              <a:t>th</a:t>
            </a:r>
            <a:r>
              <a:rPr lang="en-US" sz="2700" b="1" dirty="0">
                <a:solidFill>
                  <a:srgbClr val="1181C8"/>
                </a:solidFill>
                <a:latin typeface="Century Gothic" panose="020B0502020202020204" pitchFamily="34" charset="0"/>
              </a:rPr>
              <a:t> Texas Legislature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50900" y="2086834"/>
            <a:ext cx="6577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 commissioner shall solicit input statewide from persons . . . , including school district boards of trustees, administrators and teachers employed by school districts, parents of students enrolled in school districts, and other interested stakeholders.”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1938" y="414981"/>
            <a:ext cx="8275164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Accountability: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Gathering Stakeholder Input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5404" y="1937025"/>
            <a:ext cx="6196596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62211AA6-2491-409B-8070-90DC2D28C639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938504CA-FD8C-4A50-8CD3-37690A28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3</a:t>
            </a:fld>
            <a:endParaRPr lang="en-US" b="1" dirty="0">
              <a:solidFill>
                <a:srgbClr val="2683C6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EE17C0F0-23F3-4728-9A70-45F7DB1CA046}"/>
              </a:ext>
            </a:extLst>
          </p:cNvPr>
          <p:cNvCxnSpPr>
            <a:cxnSpLocks/>
          </p:cNvCxnSpPr>
          <p:nvPr/>
        </p:nvCxnSpPr>
        <p:spPr>
          <a:xfrm>
            <a:off x="0" y="6369738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AEA1EE9-03DA-4E91-9777-888055C68A55}"/>
              </a:ext>
            </a:extLst>
          </p:cNvPr>
          <p:cNvSpPr txBox="1"/>
          <p:nvPr/>
        </p:nvSpPr>
        <p:spPr>
          <a:xfrm>
            <a:off x="8704843" y="1583633"/>
            <a:ext cx="3178367" cy="2723823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Will solicit input on the aspects over which commissioner has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Won’t solicit input on aspects that are required by statute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98"/>
          <a:stretch/>
        </p:blipFill>
        <p:spPr>
          <a:xfrm>
            <a:off x="3487559" y="4430714"/>
            <a:ext cx="2623189" cy="18730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0" b="24963"/>
          <a:stretch/>
        </p:blipFill>
        <p:spPr>
          <a:xfrm>
            <a:off x="831739" y="4275266"/>
            <a:ext cx="3032338" cy="20284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05278" y="3954664"/>
            <a:ext cx="1253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Trustees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4501" y="3827006"/>
            <a:ext cx="114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44745" y="3456265"/>
            <a:ext cx="207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Administrators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2936" y="3962288"/>
            <a:ext cx="1295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Teachers</a:t>
            </a:r>
          </a:p>
        </p:txBody>
      </p:sp>
      <p:cxnSp>
        <p:nvCxnSpPr>
          <p:cNvPr id="12" name="Straight Connector 11"/>
          <p:cNvCxnSpPr>
            <a:stCxn id="25" idx="2"/>
          </p:cNvCxnSpPr>
          <p:nvPr/>
        </p:nvCxnSpPr>
        <p:spPr>
          <a:xfrm>
            <a:off x="1300838" y="4423953"/>
            <a:ext cx="409975" cy="31027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75852" y="3849329"/>
            <a:ext cx="108665" cy="88297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660094" y="4209151"/>
            <a:ext cx="29890" cy="42960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640337" y="4364290"/>
            <a:ext cx="753606" cy="65531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1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781936" y="414981"/>
            <a:ext cx="9358842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Timeline: </a:t>
            </a:r>
            <a:r>
              <a:rPr lang="en-US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Local Accountability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Slide Number Placeholder 3">
            <a:extLst>
              <a:ext uri="{FF2B5EF4-FFF2-40B4-BE49-F238E27FC236}">
                <a16:creationId xmlns="" xmlns:a16="http://schemas.microsoft.com/office/drawing/2014/main" id="{EA7CAB64-2FA7-4ED4-8117-2F406020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30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B42F5E47-F06E-4910-9D3D-16848050488E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Slide Number Placeholder 3">
            <a:extLst>
              <a:ext uri="{FF2B5EF4-FFF2-40B4-BE49-F238E27FC236}">
                <a16:creationId xmlns="" xmlns:a16="http://schemas.microsoft.com/office/drawing/2014/main" id="{8D8C4926-FA4C-4337-B498-4189EFD7CADC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30</a:t>
            </a:fld>
            <a:endParaRPr lang="en-US" b="1" dirty="0">
              <a:solidFill>
                <a:srgbClr val="2683C6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C160C9D-CDA1-45AE-B5F7-12813A66EFD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738" y="1392195"/>
          <a:ext cx="8225364" cy="4769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840">
                  <a:extLst>
                    <a:ext uri="{9D8B030D-6E8A-4147-A177-3AD203B41FA5}">
                      <a16:colId xmlns="" xmlns:a16="http://schemas.microsoft.com/office/drawing/2014/main" val="799658192"/>
                    </a:ext>
                  </a:extLst>
                </a:gridCol>
                <a:gridCol w="6231524">
                  <a:extLst>
                    <a:ext uri="{9D8B030D-6E8A-4147-A177-3AD203B41FA5}">
                      <a16:colId xmlns="" xmlns:a16="http://schemas.microsoft.com/office/drawing/2014/main" val="3051615793"/>
                    </a:ext>
                  </a:extLst>
                </a:gridCol>
              </a:tblGrid>
              <a:tr h="567893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Expected Timeline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 panose="020B0502020202020204" pitchFamily="34" charset="0"/>
                        </a:rPr>
                        <a:t>Activity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784526794"/>
                  </a:ext>
                </a:extLst>
              </a:tr>
              <a:tr h="276032">
                <a:tc rowSpan="7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Aug.–December 2017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Stakeholder feedback 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176096339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ATAC and APAC monthly subcommittee meetings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705078959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September 18–19, ATAC meeting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612231438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October 11–12, APAC meeting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350353615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Launch of Local Accountability System Pilot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244449364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November, ATAC meeting (final recommendations for 2018 A–F)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508446089"/>
                  </a:ext>
                </a:extLst>
              </a:tr>
              <a:tr h="324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December, APAC meeting (final recommendations for 2018 A–F)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610352393"/>
                  </a:ext>
                </a:extLst>
              </a:tr>
              <a:tr h="288894">
                <a:tc rowSpan="3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January–April 2018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Continued stakeholder feedback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686137049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Commissioner final 2018 A–F decisions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566513991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Ongoing Local Accountability System Pilot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1229036"/>
                  </a:ext>
                </a:extLst>
              </a:tr>
              <a:tr h="276032">
                <a:tc rowSpan="4"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May–June 2018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2018 A–F manual creation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2167620477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Public comment on A–F manual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964680700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2018 A–F manual adoption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3013844652"/>
                  </a:ext>
                </a:extLst>
              </a:tr>
              <a:tr h="276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Ongoing Local Accountability System Pilot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4099424685"/>
                  </a:ext>
                </a:extLst>
              </a:tr>
              <a:tr h="27603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>
                          <a:effectLst/>
                          <a:latin typeface="Century Gothic" panose="020B0502020202020204" pitchFamily="34" charset="0"/>
                        </a:rPr>
                        <a:t>June 2018–April 2019</a:t>
                      </a:r>
                      <a:endParaRPr lang="en-US" sz="110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kern="1200" dirty="0">
                          <a:effectLst/>
                          <a:latin typeface="Century Gothic" panose="020B0502020202020204" pitchFamily="34" charset="0"/>
                        </a:rPr>
                        <a:t>Ongoing Local Accountability System Pilot </a:t>
                      </a:r>
                      <a:endParaRPr lang="en-US" sz="1100" dirty="0">
                        <a:effectLst/>
                        <a:latin typeface="Century Gothic" panose="020B050202020202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515" marR="56515" marT="9525" marB="0" anchor="ctr"/>
                </a:tc>
                <a:extLst>
                  <a:ext uri="{0D108BD9-81ED-4DB2-BD59-A6C34878D82A}">
                    <a16:rowId xmlns="" xmlns:a16="http://schemas.microsoft.com/office/drawing/2014/main" val="188614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5165143" y="2039306"/>
            <a:ext cx="1900212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18" y="2456748"/>
            <a:ext cx="1000279" cy="1049979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5343530" y="3640694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The Gaps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98441" y="2039306"/>
            <a:ext cx="1911350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959" y="2456748"/>
            <a:ext cx="1013943" cy="1058121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3177874" y="3640694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Progress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31739" y="2039306"/>
            <a:ext cx="1911350" cy="29479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463" y="2456748"/>
            <a:ext cx="943731" cy="984849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1011172" y="3640695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31739" y="1375475"/>
            <a:ext cx="4078052" cy="53800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Best of Achievement or Progress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65143" y="1375476"/>
            <a:ext cx="1900212" cy="538005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Minimum 30% 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855358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Three Domains: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Combining to Calculate Overall Score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="" xmlns:a16="http://schemas.microsoft.com/office/drawing/2014/main" id="{3F18DD32-3B24-43B8-B78B-2F46DAEF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4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AD194918-8C64-4DED-A79D-C438F52571DF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9FC78863-BE42-43AB-9F0F-62FE530E9E93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4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3BF4470-3232-40C9-B344-064B77F8D94D}"/>
              </a:ext>
            </a:extLst>
          </p:cNvPr>
          <p:cNvSpPr txBox="1"/>
          <p:nvPr/>
        </p:nvSpPr>
        <p:spPr>
          <a:xfrm>
            <a:off x="8699157" y="2875329"/>
            <a:ext cx="3162875" cy="3000821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Certain methodology decisions in each domain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Cut points for each grade in each domain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Weight (30% or more) to Closing the Gaps Domain</a:t>
            </a:r>
            <a:endParaRPr lang="en-US" sz="20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6840" y="2213340"/>
            <a:ext cx="782228" cy="787784"/>
            <a:chOff x="1211671" y="3063877"/>
            <a:chExt cx="782228" cy="7877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1671" y="3063877"/>
              <a:ext cx="782228" cy="787784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273809" y="3124994"/>
              <a:ext cx="523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ED7D3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806840" y="3482455"/>
            <a:ext cx="6357530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806840" y="4073421"/>
            <a:ext cx="782228" cy="787784"/>
            <a:chOff x="1211671" y="4279337"/>
            <a:chExt cx="782228" cy="787784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1671" y="4279337"/>
              <a:ext cx="782228" cy="787784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1273809" y="4332000"/>
              <a:ext cx="523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ED7D3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766869" y="2061712"/>
            <a:ext cx="5970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“The commissioner shall ensure that the method used to evaluate performance is implemented in a manner that provides the mathematical possibility that all districts and campuses receive an A rating.”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66869" y="3999884"/>
            <a:ext cx="5970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We </a:t>
            </a:r>
            <a:r>
              <a:rPr lang="en-US" sz="16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WANT</a:t>
            </a:r>
            <a:r>
              <a:rPr lang="en-US" sz="1600" dirty="0">
                <a:latin typeface="Century Gothic" panose="020B0502020202020204" pitchFamily="34" charset="0"/>
              </a:rPr>
              <a:t> stability in the model; we do not want the bar to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keep changing. We want to commit to something so the bar will remain static for five years, so the rules don</a:t>
            </a:r>
            <a:r>
              <a:rPr lang="uk-UA" sz="1600" dirty="0">
                <a:latin typeface="Century Gothic" panose="020B0502020202020204" pitchFamily="34" charset="0"/>
              </a:rPr>
              <a:t>’</a:t>
            </a:r>
            <a:r>
              <a:rPr lang="en-US" sz="1600" dirty="0">
                <a:latin typeface="Century Gothic" panose="020B0502020202020204" pitchFamily="34" charset="0"/>
              </a:rPr>
              <a:t>t change.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781937" y="414981"/>
            <a:ext cx="8275165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Design Approach: </a:t>
            </a:r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Philosophical Commitments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06552" y="2246379"/>
            <a:ext cx="233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No forced distribution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06552" y="3819073"/>
            <a:ext cx="2331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Law switched from </a:t>
            </a:r>
            <a:r>
              <a:rPr lang="en-US" sz="2000" b="1" i="1" dirty="0">
                <a:solidFill>
                  <a:srgbClr val="ED7D31"/>
                </a:solidFill>
                <a:latin typeface="Century Gothic" panose="020B0502020202020204" pitchFamily="34" charset="0"/>
              </a:rPr>
              <a:t>annually</a:t>
            </a:r>
            <a:r>
              <a:rPr lang="en-US" sz="20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 to </a:t>
            </a:r>
            <a:r>
              <a:rPr lang="en-US" sz="2000" b="1" i="1" dirty="0">
                <a:solidFill>
                  <a:srgbClr val="ED7D31"/>
                </a:solidFill>
                <a:latin typeface="Century Gothic" panose="020B0502020202020204" pitchFamily="34" charset="0"/>
              </a:rPr>
              <a:t>periodically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3800FE55-2C6A-4F6C-98F7-45374FDFB67C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46C286C1-6834-4753-839E-4D37BBC3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5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7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81938" y="414981"/>
            <a:ext cx="7543800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A–F Accountability: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New Labels/Grades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51" y="2607310"/>
            <a:ext cx="2822729" cy="37196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21669" y="1190662"/>
            <a:ext cx="7404069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00"/>
              </a:lnSpc>
            </a:pPr>
            <a:r>
              <a:rPr lang="en-US" sz="4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A </a:t>
            </a:r>
            <a:r>
              <a:rPr lang="en-US" sz="2400" dirty="0">
                <a:latin typeface="Century Gothic" panose="020B0502020202020204" pitchFamily="34" charset="0"/>
              </a:rPr>
              <a:t>= Exemplary Performance   </a:t>
            </a:r>
            <a:endParaRPr lang="en-US" sz="4000" dirty="0">
              <a:latin typeface="Century Gothic" panose="020B0502020202020204" pitchFamily="34" charset="0"/>
            </a:endParaRPr>
          </a:p>
          <a:p>
            <a:pPr>
              <a:lnSpc>
                <a:spcPts val="7500"/>
              </a:lnSpc>
            </a:pPr>
            <a:r>
              <a:rPr lang="en-US" sz="4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B </a:t>
            </a:r>
            <a:r>
              <a:rPr lang="en-US" sz="2400" dirty="0">
                <a:latin typeface="Century Gothic" panose="020B0502020202020204" pitchFamily="34" charset="0"/>
              </a:rPr>
              <a:t>= Recognized Performance</a:t>
            </a:r>
            <a:r>
              <a:rPr 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 </a:t>
            </a:r>
            <a:endParaRPr lang="en-US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>
              <a:lnSpc>
                <a:spcPts val="7500"/>
              </a:lnSpc>
            </a:pPr>
            <a:r>
              <a:rPr lang="en-US" sz="4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 </a:t>
            </a:r>
            <a:r>
              <a:rPr lang="en-US" sz="2400" dirty="0">
                <a:latin typeface="Century Gothic" panose="020B0502020202020204" pitchFamily="34" charset="0"/>
              </a:rPr>
              <a:t>= Acceptable Performance</a:t>
            </a:r>
            <a:r>
              <a:rPr 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endParaRPr lang="en-US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>
              <a:lnSpc>
                <a:spcPts val="7500"/>
              </a:lnSpc>
            </a:pPr>
            <a:r>
              <a:rPr lang="en-US" sz="4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= In Need of Improvement</a:t>
            </a:r>
            <a:endParaRPr lang="en-US" sz="28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>
              <a:lnSpc>
                <a:spcPts val="7500"/>
              </a:lnSpc>
            </a:pPr>
            <a:r>
              <a:rPr lang="en-US" sz="4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F </a:t>
            </a:r>
            <a:r>
              <a:rPr lang="en-US" sz="2400" dirty="0">
                <a:latin typeface="Century Gothic" panose="020B0502020202020204" pitchFamily="34" charset="0"/>
              </a:rPr>
              <a:t>= Unacceptable Performance</a:t>
            </a:r>
            <a:r>
              <a:rPr 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62211AA6-2491-409B-8070-90DC2D28C639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938504CA-FD8C-4A50-8CD3-37690A28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6</a:t>
            </a:fld>
            <a:endParaRPr lang="en-US" b="1" dirty="0">
              <a:solidFill>
                <a:srgbClr val="2683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35938" y="4702405"/>
            <a:ext cx="1967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Approaches or Above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35938" y="5010332"/>
            <a:ext cx="1967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Meets or Above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36362" y="5312508"/>
            <a:ext cx="1967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Performance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Slide Number Placeholder 3">
            <a:extLst>
              <a:ext uri="{FF2B5EF4-FFF2-40B4-BE49-F238E27FC236}">
                <a16:creationId xmlns="" xmlns:a16="http://schemas.microsoft.com/office/drawing/2014/main" id="{3480026D-E8CD-44CE-8363-C75793EC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7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04DA05F6-8214-4149-A87B-3FE09DD06555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Slide Number Placeholder 3">
            <a:extLst>
              <a:ext uri="{FF2B5EF4-FFF2-40B4-BE49-F238E27FC236}">
                <a16:creationId xmlns="" xmlns:a16="http://schemas.microsoft.com/office/drawing/2014/main" id="{5F2DCAD0-2188-4FA1-AF0F-8A41EDBE407A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7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3A3CDE1-48A2-4155-BE39-10F4E2DD5227}"/>
              </a:ext>
            </a:extLst>
          </p:cNvPr>
          <p:cNvSpPr/>
          <p:nvPr/>
        </p:nvSpPr>
        <p:spPr>
          <a:xfrm>
            <a:off x="831739" y="1273943"/>
            <a:ext cx="3182912" cy="4909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="" xmlns:a16="http://schemas.microsoft.com/office/drawing/2014/main" id="{9D1BF764-D42E-4DDD-A616-27A2EE619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9" y="1666137"/>
            <a:ext cx="2164131" cy="225842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B7D9DF87-1B76-4537-ABEB-133B1CFC11B7}"/>
              </a:ext>
            </a:extLst>
          </p:cNvPr>
          <p:cNvSpPr/>
          <p:nvPr/>
        </p:nvSpPr>
        <p:spPr>
          <a:xfrm>
            <a:off x="1467099" y="4191000"/>
            <a:ext cx="1912189" cy="1218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8EA6A898-E3B3-4B55-A9CD-1357780CAE09}"/>
              </a:ext>
            </a:extLst>
          </p:cNvPr>
          <p:cNvSpPr/>
          <p:nvPr/>
        </p:nvSpPr>
        <p:spPr>
          <a:xfrm>
            <a:off x="7156890" y="2046802"/>
            <a:ext cx="1900212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="" xmlns:a16="http://schemas.microsoft.com/office/drawing/2014/main" id="{F8A2E949-C759-4BDA-B4A1-1BCA5797EC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465" y="2464244"/>
            <a:ext cx="1000279" cy="104997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61BF94D5-F493-4A06-A956-4D272A90BAEF}"/>
              </a:ext>
            </a:extLst>
          </p:cNvPr>
          <p:cNvSpPr/>
          <p:nvPr/>
        </p:nvSpPr>
        <p:spPr>
          <a:xfrm>
            <a:off x="7335277" y="3648190"/>
            <a:ext cx="1525603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Closing 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The Gaps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668EDADE-9C42-4B75-98BD-8CB3FD833C3B}"/>
              </a:ext>
            </a:extLst>
          </p:cNvPr>
          <p:cNvSpPr/>
          <p:nvPr/>
        </p:nvSpPr>
        <p:spPr>
          <a:xfrm>
            <a:off x="4610177" y="2046802"/>
            <a:ext cx="1911350" cy="29479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="" xmlns:a16="http://schemas.microsoft.com/office/drawing/2014/main" id="{E2AA6808-13A7-47B9-900F-AA7735911D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95" y="2464244"/>
            <a:ext cx="1013943" cy="1058121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EF34B9FD-1179-4F75-A4CE-6B20F0ACAF87}"/>
              </a:ext>
            </a:extLst>
          </p:cNvPr>
          <p:cNvSpPr/>
          <p:nvPr/>
        </p:nvSpPr>
        <p:spPr>
          <a:xfrm>
            <a:off x="4789610" y="3648190"/>
            <a:ext cx="1534545" cy="977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School</a:t>
            </a:r>
          </a:p>
          <a:p>
            <a:pPr algn="ctr"/>
            <a:r>
              <a:rPr lang="en-US" sz="1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19066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41" y="3742059"/>
            <a:ext cx="1205641" cy="91526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41359"/>
              </p:ext>
            </p:extLst>
          </p:nvPr>
        </p:nvGraphicFramePr>
        <p:xfrm>
          <a:off x="2181058" y="3192299"/>
          <a:ext cx="4108579" cy="255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4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7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4945"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All </a:t>
                      </a:r>
                    </a:p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Students</a:t>
                      </a: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Total Tests</a:t>
                      </a:r>
                    </a:p>
                  </a:txBody>
                  <a:tcPr marL="72247" marR="72247" marT="36123" marB="3612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Century Gothic" panose="020B0502020202020204" pitchFamily="34" charset="0"/>
                        </a:rPr>
                        <a:t>3,212</a:t>
                      </a:r>
                    </a:p>
                  </a:txBody>
                  <a:tcPr marL="72247" marR="72247" marT="36123" marB="361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#</a:t>
                      </a:r>
                      <a:r>
                        <a:rPr lang="en-US" sz="1300" dirty="0">
                          <a:latin typeface="Century Gothic" panose="020B0502020202020204" pitchFamily="34" charset="0"/>
                        </a:rPr>
                        <a:t> Approaches Grade Level</a:t>
                      </a:r>
                      <a:r>
                        <a:rPr lang="en-US" sz="1300" baseline="0" dirty="0">
                          <a:latin typeface="Century Gothic" panose="020B0502020202020204" pitchFamily="34" charset="0"/>
                        </a:rPr>
                        <a:t> or Above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anose="020B0502020202020204" pitchFamily="34" charset="0"/>
                        </a:rPr>
                        <a:t>2,977</a:t>
                      </a:r>
                    </a:p>
                  </a:txBody>
                  <a:tcPr marL="72247" marR="72247" marT="36123" marB="361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#</a:t>
                      </a:r>
                      <a:r>
                        <a:rPr lang="en-US" sz="1300" dirty="0">
                          <a:latin typeface="Century Gothic" panose="020B0502020202020204" pitchFamily="34" charset="0"/>
                        </a:rPr>
                        <a:t> Meets Grade Level </a:t>
                      </a:r>
                      <a:r>
                        <a:rPr lang="en-US" sz="1300" baseline="0" dirty="0">
                          <a:latin typeface="Century Gothic" panose="020B0502020202020204" pitchFamily="34" charset="0"/>
                        </a:rPr>
                        <a:t>or Above</a:t>
                      </a:r>
                      <a:endParaRPr 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anose="020B0502020202020204" pitchFamily="34" charset="0"/>
                        </a:rPr>
                        <a:t>1,945</a:t>
                      </a:r>
                    </a:p>
                  </a:txBody>
                  <a:tcPr marL="72247" marR="72247" marT="36123" marB="3612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#</a:t>
                      </a:r>
                      <a:r>
                        <a:rPr lang="en-US" sz="1300" dirty="0">
                          <a:latin typeface="Century Gothic" panose="020B0502020202020204" pitchFamily="34" charset="0"/>
                        </a:rPr>
                        <a:t> Masters Grade Level</a:t>
                      </a:r>
                    </a:p>
                  </a:txBody>
                  <a:tcPr marL="72247" marR="72247" marT="36123" marB="36123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entury Gothic" panose="020B0502020202020204" pitchFamily="34" charset="0"/>
                        </a:rPr>
                        <a:t>878</a:t>
                      </a:r>
                    </a:p>
                  </a:txBody>
                  <a:tcPr marL="72247" marR="72247" marT="36123" marB="3612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n-US" sz="13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endParaRPr lang="en-US" sz="13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  <a:r>
                        <a:rPr lang="en-US" sz="13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3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247" marR="72247" marT="36123" marB="36123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910879" y="3192297"/>
            <a:ext cx="270176" cy="110134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10879" y="4657321"/>
            <a:ext cx="270176" cy="96194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99964" y="5010469"/>
            <a:ext cx="49356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389594" y="4618950"/>
            <a:ext cx="155873" cy="39607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99964" y="5270542"/>
            <a:ext cx="86766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763691" y="4618950"/>
            <a:ext cx="285722" cy="65614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99967" y="5561488"/>
            <a:ext cx="1229639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121723" y="4630777"/>
            <a:ext cx="407003" cy="93465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279229" y="3914542"/>
            <a:ext cx="1736676" cy="771927"/>
            <a:chOff x="6676981" y="3474554"/>
            <a:chExt cx="1736676" cy="771927"/>
          </a:xfrm>
        </p:grpSpPr>
        <p:sp>
          <p:nvSpPr>
            <p:cNvPr id="48" name="Title 1"/>
            <p:cNvSpPr txBox="1">
              <a:spLocks/>
            </p:cNvSpPr>
            <p:nvPr/>
          </p:nvSpPr>
          <p:spPr>
            <a:xfrm>
              <a:off x="6676981" y="3910671"/>
              <a:ext cx="1736676" cy="33581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5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92.7</a:t>
              </a:r>
              <a:r>
                <a:rPr lang="en-US" sz="1500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500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+</a:t>
              </a:r>
              <a:r>
                <a:rPr lang="en-US" sz="1500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5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60.6</a:t>
              </a:r>
              <a:r>
                <a:rPr lang="en-US" sz="1500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500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+</a:t>
              </a:r>
              <a:r>
                <a:rPr lang="en-US" sz="1500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5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27.3</a:t>
              </a:r>
              <a:endPara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Title 1"/>
            <p:cNvSpPr txBox="1">
              <a:spLocks/>
            </p:cNvSpPr>
            <p:nvPr/>
          </p:nvSpPr>
          <p:spPr>
            <a:xfrm>
              <a:off x="6821023" y="3474554"/>
              <a:ext cx="1252284" cy="4138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4800" kern="1200" spc="-5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1350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Average of 3</a:t>
              </a:r>
            </a:p>
          </p:txBody>
        </p:sp>
        <p:sp>
          <p:nvSpPr>
            <p:cNvPr id="29" name="Left Brace 28"/>
            <p:cNvSpPr/>
            <p:nvPr/>
          </p:nvSpPr>
          <p:spPr>
            <a:xfrm rot="5400000">
              <a:off x="7331695" y="3408335"/>
              <a:ext cx="184907" cy="862363"/>
            </a:xfrm>
            <a:prstGeom prst="leftBrace">
              <a:avLst/>
            </a:prstGeom>
            <a:ln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9" y="1453554"/>
            <a:ext cx="2579820" cy="889273"/>
          </a:xfrm>
          <a:prstGeom prst="rect">
            <a:avLst/>
          </a:prstGeom>
        </p:spPr>
      </p:pic>
      <p:sp>
        <p:nvSpPr>
          <p:cNvPr id="79" name="Title 1"/>
          <p:cNvSpPr txBox="1">
            <a:spLocks/>
          </p:cNvSpPr>
          <p:nvPr/>
        </p:nvSpPr>
        <p:spPr>
          <a:xfrm>
            <a:off x="7753892" y="4340145"/>
            <a:ext cx="574982" cy="3358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/</a:t>
            </a:r>
            <a:r>
              <a:rPr lang="en-US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 3</a:t>
            </a:r>
            <a:endParaRPr lang="en-US" sz="15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8367789" y="3732353"/>
            <a:ext cx="0" cy="501353"/>
          </a:xfrm>
          <a:prstGeom prst="line">
            <a:avLst/>
          </a:prstGeom>
          <a:ln w="28575">
            <a:solidFill>
              <a:srgbClr val="2683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itle 1"/>
          <p:cNvSpPr txBox="1">
            <a:spLocks/>
          </p:cNvSpPr>
          <p:nvPr/>
        </p:nvSpPr>
        <p:spPr>
          <a:xfrm>
            <a:off x="7306963" y="2232666"/>
            <a:ext cx="2029940" cy="4138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  Score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8037616" y="4332448"/>
            <a:ext cx="691131" cy="3358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=</a:t>
            </a:r>
            <a:r>
              <a:rPr lang="en-US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5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60.2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97942" y="2806330"/>
            <a:ext cx="904522" cy="7681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</a:t>
            </a:r>
            <a:endParaRPr lang="en-US" sz="4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3177" y="4824340"/>
            <a:ext cx="30896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Approaches Grade Level or Above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23177" y="5132267"/>
            <a:ext cx="27024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Meets Grade Level or Above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23601" y="5434443"/>
            <a:ext cx="19670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Masters Grade Level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01127" y="4824340"/>
            <a:ext cx="717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92.7%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96223" y="5116488"/>
            <a:ext cx="7228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60.6%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96223" y="5440731"/>
            <a:ext cx="8323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27.3%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Calculating Score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Slide Number Placeholder 3">
            <a:extLst>
              <a:ext uri="{FF2B5EF4-FFF2-40B4-BE49-F238E27FC236}">
                <a16:creationId xmlns="" xmlns:a16="http://schemas.microsoft.com/office/drawing/2014/main" id="{3480026D-E8CD-44CE-8363-C75793EC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3143" y="6437418"/>
            <a:ext cx="306183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8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04DA05F6-8214-4149-A87B-3FE09DD06555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Slide Number Placeholder 3">
            <a:extLst>
              <a:ext uri="{FF2B5EF4-FFF2-40B4-BE49-F238E27FC236}">
                <a16:creationId xmlns="" xmlns:a16="http://schemas.microsoft.com/office/drawing/2014/main" id="{5F2DCAD0-2188-4FA1-AF0F-8A41EDBE407A}"/>
              </a:ext>
            </a:extLst>
          </p:cNvPr>
          <p:cNvSpPr txBox="1">
            <a:spLocks/>
          </p:cNvSpPr>
          <p:nvPr/>
        </p:nvSpPr>
        <p:spPr>
          <a:xfrm>
            <a:off x="11644331" y="6435725"/>
            <a:ext cx="336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8</a:t>
            </a:fld>
            <a:endParaRPr lang="en-US" b="1" dirty="0">
              <a:solidFill>
                <a:srgbClr val="2683C6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874CE3-00B7-4668-ABB0-C8E5A82D03A7}"/>
              </a:ext>
            </a:extLst>
          </p:cNvPr>
          <p:cNvSpPr txBox="1"/>
          <p:nvPr/>
        </p:nvSpPr>
        <p:spPr>
          <a:xfrm>
            <a:off x="3561806" y="1419497"/>
            <a:ext cx="5666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582C6"/>
                </a:solidFill>
                <a:latin typeface="Century Gothic" panose="020B0502020202020204" pitchFamily="34" charset="0"/>
              </a:rPr>
              <a:t>Texas Higher Education Coordinating Board</a:t>
            </a:r>
          </a:p>
          <a:p>
            <a:r>
              <a:rPr lang="en-US" dirty="0">
                <a:latin typeface="Century Gothic" panose="020B0502020202020204" pitchFamily="34" charset="0"/>
              </a:rPr>
              <a:t>By 2030, at least 60 percent of Texans ages 25–34 will have a certificate or degree.</a:t>
            </a:r>
          </a:p>
        </p:txBody>
      </p:sp>
    </p:spTree>
    <p:extLst>
      <p:ext uri="{BB962C8B-B14F-4D97-AF65-F5344CB8AC3E}">
        <p14:creationId xmlns:p14="http://schemas.microsoft.com/office/powerpoint/2010/main" val="10809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831739" y="1089871"/>
            <a:ext cx="822536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81937" y="414981"/>
            <a:ext cx="8446729" cy="5741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7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Student Achievement: </a:t>
            </a:r>
            <a:r>
              <a:rPr lang="en-US" sz="2700" dirty="0">
                <a:solidFill>
                  <a:schemeClr val="tx1"/>
                </a:solidFill>
                <a:latin typeface="Century Gothic" panose="020B0502020202020204" pitchFamily="34" charset="0"/>
              </a:rPr>
              <a:t>Calculating Score</a:t>
            </a:r>
            <a:endParaRPr lang="en-US" sz="27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08" y="1376484"/>
            <a:ext cx="952500" cy="920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54" y="2869219"/>
            <a:ext cx="1029254" cy="1016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46" y="4405432"/>
            <a:ext cx="1790023" cy="13589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115851" y="4866910"/>
            <a:ext cx="538586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pPr marL="173038" indent="-173038">
              <a:spcBef>
                <a:spcPts val="600"/>
              </a:spcBef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College, Career, Military Ready (CCMR)</a:t>
            </a:r>
          </a:p>
          <a:p>
            <a:pPr marL="173038" indent="-173038">
              <a:spcBef>
                <a:spcPts val="600"/>
              </a:spcBef>
              <a:buClr>
                <a:srgbClr val="1582C6"/>
              </a:buClr>
              <a:buFont typeface="Arial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Graduation Rates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15541" y="2271005"/>
            <a:ext cx="2029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Elementary School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19571" y="3886196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Middle School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7354" y="5764328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High School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31739" y="2693792"/>
            <a:ext cx="7315200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62549" y="4301248"/>
            <a:ext cx="7315200" cy="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299" y="1575293"/>
            <a:ext cx="1268943" cy="77210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299" y="3063647"/>
            <a:ext cx="1268943" cy="7721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956E008-18DF-4551-8345-E517AD0F3148}"/>
              </a:ext>
            </a:extLst>
          </p:cNvPr>
          <p:cNvSpPr txBox="1"/>
          <p:nvPr/>
        </p:nvSpPr>
        <p:spPr>
          <a:xfrm>
            <a:off x="8865326" y="5156469"/>
            <a:ext cx="3021874" cy="1031051"/>
          </a:xfrm>
          <a:prstGeom prst="rect">
            <a:avLst/>
          </a:prstGeom>
          <a:solidFill>
            <a:schemeClr val="bg1"/>
          </a:solidFill>
          <a:ln w="28575">
            <a:solidFill>
              <a:srgbClr val="1582C6"/>
            </a:solidFill>
          </a:ln>
          <a:effectLst>
            <a:outerShdw blurRad="1016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57F43"/>
                </a:solidFill>
                <a:latin typeface="Century Gothic" panose="020B0502020202020204" pitchFamily="34" charset="0"/>
              </a:rPr>
              <a:t>Feedback Opportunity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Weighting of three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high school components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FAC56B9A-31B7-49C5-9ED6-F71FACCFA8E1}"/>
              </a:ext>
            </a:extLst>
          </p:cNvPr>
          <p:cNvSpPr/>
          <p:nvPr/>
        </p:nvSpPr>
        <p:spPr>
          <a:xfrm>
            <a:off x="11674556" y="6478696"/>
            <a:ext cx="279182" cy="2791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8442A78B-8DF4-4F45-808D-A8CFD6AF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4331" y="6435725"/>
            <a:ext cx="336359" cy="365125"/>
          </a:xfrm>
        </p:spPr>
        <p:txBody>
          <a:bodyPr/>
          <a:lstStyle/>
          <a:p>
            <a:pPr algn="ctr"/>
            <a:fld id="{EA89072E-2125-40D6-847A-9E6B768971D4}" type="slidenum">
              <a:rPr lang="en-US" b="1" smtClean="0">
                <a:solidFill>
                  <a:srgbClr val="2683C6"/>
                </a:solidFill>
              </a:rPr>
              <a:pPr algn="ctr"/>
              <a:t>9</a:t>
            </a:fld>
            <a:endParaRPr lang="en-US" b="1" dirty="0">
              <a:solidFill>
                <a:srgbClr val="2683C6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5470C1E-79D8-4FB2-84A8-05F9A220EE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599574"/>
            <a:ext cx="1268943" cy="7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31747</TotalTime>
  <Words>2077</Words>
  <Application>Microsoft Macintosh PowerPoint</Application>
  <PresentationFormat>Widescreen</PresentationFormat>
  <Paragraphs>615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Cambria</vt:lpstr>
      <vt:lpstr>Century Gothic</vt:lpstr>
      <vt:lpstr>Times New Roman</vt:lpstr>
      <vt:lpstr>Arial</vt:lpstr>
      <vt:lpstr>Retrospect</vt:lpstr>
      <vt:lpstr>The Implementation of House Bill 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Heather</dc:creator>
  <cp:lastModifiedBy>Microsoft Office User</cp:lastModifiedBy>
  <cp:revision>763</cp:revision>
  <cp:lastPrinted>2017-08-30T16:57:18Z</cp:lastPrinted>
  <dcterms:created xsi:type="dcterms:W3CDTF">2015-08-28T15:12:33Z</dcterms:created>
  <dcterms:modified xsi:type="dcterms:W3CDTF">2017-09-06T04:16:40Z</dcterms:modified>
</cp:coreProperties>
</file>